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8229600" cx="14630400"/>
  <p:notesSz cx="8229600" cy="14630400"/>
  <p:embeddedFontLst>
    <p:embeddedFont>
      <p:font typeface="Alexandria SemiBold"/>
      <p:regular r:id="rId16"/>
      <p:bold r:id="rId17"/>
    </p:embeddedFont>
    <p:embeddedFont>
      <p:font typeface="Sora Light"/>
      <p:regular r:id="rId18"/>
      <p:bold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0" roundtripDataSignature="AMtx7mj+TNy+tT+ovZoWpVk6JNmHDbs0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AlexandriaSemiBold-bold.fntdata"/><Relationship Id="rId16" Type="http://schemas.openxmlformats.org/officeDocument/2006/relationships/font" Target="fonts/AlexandriaSemiBold-regular.fntdata"/><Relationship Id="rId5" Type="http://schemas.openxmlformats.org/officeDocument/2006/relationships/slide" Target="slides/slide1.xml"/><Relationship Id="rId19" Type="http://schemas.openxmlformats.org/officeDocument/2006/relationships/font" Target="fonts/SoraLight-bold.fntdata"/><Relationship Id="rId6" Type="http://schemas.openxmlformats.org/officeDocument/2006/relationships/slide" Target="slides/slide2.xml"/><Relationship Id="rId18" Type="http://schemas.openxmlformats.org/officeDocument/2006/relationships/font" Target="fonts/SoraLight-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 name="Google Shape;21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9" name="Google Shape;219;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8c41f66760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 name="Google Shape;65;g38c41f66760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g38c41f66760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 name="Google Shape;7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 name="Google Shape;13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 name="Google Shape;15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 name="Google Shape;17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9" name="Google Shape;17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8" name="Google Shape;19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9" name="Google Shape;19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12"/>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2"/>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1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21"/>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1"/>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2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13"/>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3"/>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1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14"/>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14"/>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1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15"/>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15"/>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1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16"/>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6"/>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1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17"/>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17"/>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1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18"/>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18"/>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1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19"/>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9"/>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1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20"/>
          <p:cNvSpPr/>
          <p:nvPr/>
        </p:nvSpPr>
        <p:spPr>
          <a:xfrm>
            <a:off x="0" y="0"/>
            <a:ext cx="14630400" cy="8229600"/>
          </a:xfrm>
          <a:prstGeom prst="rect">
            <a:avLst/>
          </a:prstGeom>
          <a:solidFill>
            <a:srgbClr val="E7EEF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0"/>
          <p:cNvSpPr/>
          <p:nvPr/>
        </p:nvSpPr>
        <p:spPr>
          <a:xfrm>
            <a:off x="0" y="0"/>
            <a:ext cx="14630400" cy="8229600"/>
          </a:xfrm>
          <a:prstGeom prst="rect">
            <a:avLst/>
          </a:prstGeom>
          <a:solidFill>
            <a:srgbClr val="FFFA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2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7" name="Google Shape;57;p1"/>
          <p:cNvSpPr/>
          <p:nvPr/>
        </p:nvSpPr>
        <p:spPr>
          <a:xfrm>
            <a:off x="6244709" y="1838624"/>
            <a:ext cx="7627500" cy="14253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Alexandria SemiBold"/>
              <a:buNone/>
            </a:pPr>
            <a:r>
              <a:rPr b="1" i="0" lang="en-US" sz="4450" u="none" cap="none" strike="noStrike">
                <a:solidFill>
                  <a:srgbClr val="1F1E1E"/>
                </a:solidFill>
                <a:latin typeface="Alexandria SemiBold"/>
                <a:ea typeface="Alexandria SemiBold"/>
                <a:cs typeface="Alexandria SemiBold"/>
                <a:sym typeface="Alexandria SemiBold"/>
              </a:rPr>
              <a:t>Proyecto APT: Plataforma SaaS Educativa</a:t>
            </a:r>
            <a:endParaRPr b="0" i="0" sz="4450" u="none" cap="none" strike="noStrike"/>
          </a:p>
        </p:txBody>
      </p:sp>
      <p:sp>
        <p:nvSpPr>
          <p:cNvPr id="58" name="Google Shape;58;p1"/>
          <p:cNvSpPr/>
          <p:nvPr/>
        </p:nvSpPr>
        <p:spPr>
          <a:xfrm>
            <a:off x="6244709" y="4183499"/>
            <a:ext cx="2850713"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Alexandria SemiBold"/>
              <a:buNone/>
            </a:pPr>
            <a:r>
              <a:rPr b="1" i="0" lang="en-US" sz="2200" u="none" cap="none" strike="noStrike">
                <a:solidFill>
                  <a:srgbClr val="1F1E1E"/>
                </a:solidFill>
                <a:latin typeface="Alexandria SemiBold"/>
                <a:ea typeface="Alexandria SemiBold"/>
                <a:cs typeface="Alexandria SemiBold"/>
                <a:sym typeface="Alexandria SemiBold"/>
              </a:rPr>
              <a:t>Informe de Avance</a:t>
            </a:r>
            <a:endParaRPr b="0" i="0" sz="2200" u="none" cap="none" strike="noStrike"/>
          </a:p>
        </p:txBody>
      </p:sp>
      <p:sp>
        <p:nvSpPr>
          <p:cNvPr id="59" name="Google Shape;59;p1"/>
          <p:cNvSpPr/>
          <p:nvPr/>
        </p:nvSpPr>
        <p:spPr>
          <a:xfrm>
            <a:off x="6244709" y="4864656"/>
            <a:ext cx="7627382"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Light"/>
              <a:buNone/>
            </a:pPr>
            <a:r>
              <a:rPr b="1" i="0" lang="en-US" sz="1700" u="none" cap="none" strike="noStrike">
                <a:solidFill>
                  <a:srgbClr val="3B3535"/>
                </a:solidFill>
                <a:latin typeface="Sora Light"/>
                <a:ea typeface="Sora Light"/>
                <a:cs typeface="Sora Light"/>
                <a:sym typeface="Sora Light"/>
              </a:rPr>
              <a:t>Equipo de desarrollo:</a:t>
            </a:r>
            <a:r>
              <a:rPr b="0" i="0" lang="en-US" sz="1700" u="none" cap="none" strike="noStrike">
                <a:solidFill>
                  <a:srgbClr val="3B3535"/>
                </a:solidFill>
                <a:latin typeface="Sora Light"/>
                <a:ea typeface="Sora Light"/>
                <a:cs typeface="Sora Light"/>
                <a:sym typeface="Sora Light"/>
              </a:rPr>
              <a:t> Benjamín Arancibia, Matías Quijada, Arturo Levil, Diego Rojas, Luciano Meyer</a:t>
            </a:r>
            <a:endParaRPr b="0" i="0" sz="1700" u="none" cap="none" strike="noStrike"/>
          </a:p>
        </p:txBody>
      </p:sp>
      <p:sp>
        <p:nvSpPr>
          <p:cNvPr id="60" name="Google Shape;60;p1"/>
          <p:cNvSpPr/>
          <p:nvPr/>
        </p:nvSpPr>
        <p:spPr>
          <a:xfrm>
            <a:off x="12840525" y="7797575"/>
            <a:ext cx="1662900" cy="308700"/>
          </a:xfrm>
          <a:prstGeom prst="rect">
            <a:avLst/>
          </a:prstGeom>
          <a:solidFill>
            <a:srgbClr val="FFFAFA"/>
          </a:solidFill>
          <a:ln cap="flat" cmpd="sng" w="9525">
            <a:solidFill>
              <a:srgbClr val="FFFA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 name="Google Shape;61;p1"/>
          <p:cNvSpPr/>
          <p:nvPr/>
        </p:nvSpPr>
        <p:spPr>
          <a:xfrm>
            <a:off x="6244659" y="5822006"/>
            <a:ext cx="76275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Light"/>
              <a:buNone/>
            </a:pPr>
            <a:r>
              <a:rPr b="1" lang="en-US" sz="1700">
                <a:solidFill>
                  <a:srgbClr val="3B3535"/>
                </a:solidFill>
                <a:latin typeface="Sora Light"/>
                <a:ea typeface="Sora Light"/>
                <a:cs typeface="Sora Light"/>
                <a:sym typeface="Sora Light"/>
              </a:rPr>
              <a:t>Profesor</a:t>
            </a:r>
            <a:r>
              <a:rPr b="1" i="0" lang="en-US" sz="1700" u="none" cap="none" strike="noStrike">
                <a:solidFill>
                  <a:srgbClr val="3B3535"/>
                </a:solidFill>
                <a:latin typeface="Sora Light"/>
                <a:ea typeface="Sora Light"/>
                <a:cs typeface="Sora Light"/>
                <a:sym typeface="Sora Light"/>
              </a:rPr>
              <a:t>:</a:t>
            </a:r>
            <a:r>
              <a:rPr b="0" i="0" lang="en-US" sz="1700" u="none" cap="none" strike="noStrike">
                <a:solidFill>
                  <a:srgbClr val="3B3535"/>
                </a:solidFill>
                <a:latin typeface="Sora Light"/>
                <a:ea typeface="Sora Light"/>
                <a:cs typeface="Sora Light"/>
                <a:sym typeface="Sora Light"/>
              </a:rPr>
              <a:t> </a:t>
            </a:r>
            <a:r>
              <a:rPr lang="en-US" sz="1700">
                <a:solidFill>
                  <a:srgbClr val="3B3535"/>
                </a:solidFill>
                <a:latin typeface="Sora Light"/>
                <a:ea typeface="Sora Light"/>
                <a:cs typeface="Sora Light"/>
                <a:sym typeface="Sora Light"/>
              </a:rPr>
              <a:t>Antonio Gallardo</a:t>
            </a:r>
            <a:endParaRPr b="0" i="0" sz="1700" u="none" cap="none" strike="noStrike"/>
          </a:p>
        </p:txBody>
      </p:sp>
      <p:sp>
        <p:nvSpPr>
          <p:cNvPr id="62" name="Google Shape;62;p1"/>
          <p:cNvSpPr/>
          <p:nvPr/>
        </p:nvSpPr>
        <p:spPr>
          <a:xfrm>
            <a:off x="6244709" y="6331181"/>
            <a:ext cx="7627500" cy="6933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Light"/>
              <a:buNone/>
            </a:pPr>
            <a:r>
              <a:rPr b="1" lang="en-US" sz="1700">
                <a:solidFill>
                  <a:srgbClr val="3B3535"/>
                </a:solidFill>
                <a:latin typeface="Sora Light"/>
                <a:ea typeface="Sora Light"/>
                <a:cs typeface="Sora Light"/>
                <a:sym typeface="Sora Light"/>
              </a:rPr>
              <a:t>Sección</a:t>
            </a:r>
            <a:r>
              <a:rPr b="1" i="0" lang="en-US" sz="1700" u="none" cap="none" strike="noStrike">
                <a:solidFill>
                  <a:srgbClr val="3B3535"/>
                </a:solidFill>
                <a:latin typeface="Sora Light"/>
                <a:ea typeface="Sora Light"/>
                <a:cs typeface="Sora Light"/>
                <a:sym typeface="Sora Light"/>
              </a:rPr>
              <a:t>:</a:t>
            </a:r>
            <a:r>
              <a:rPr lang="en-US" sz="1700">
                <a:solidFill>
                  <a:srgbClr val="3B3535"/>
                </a:solidFill>
                <a:latin typeface="Sora Light"/>
                <a:ea typeface="Sora Light"/>
                <a:cs typeface="Sora Light"/>
                <a:sym typeface="Sora Light"/>
              </a:rPr>
              <a:t> 710V</a:t>
            </a:r>
            <a:endParaRPr b="0" i="0" sz="170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9"/>
          <p:cNvSpPr/>
          <p:nvPr/>
        </p:nvSpPr>
        <p:spPr>
          <a:xfrm>
            <a:off x="664123" y="522325"/>
            <a:ext cx="12800100" cy="6243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1F1E1E"/>
              </a:buClr>
              <a:buSzPts val="3900"/>
              <a:buFont typeface="Alexandria SemiBold"/>
              <a:buNone/>
            </a:pPr>
            <a:r>
              <a:rPr b="1" i="0" lang="en-US" sz="3900" u="none" cap="none" strike="noStrike">
                <a:solidFill>
                  <a:srgbClr val="1F1E1E"/>
                </a:solidFill>
                <a:latin typeface="Alexandria SemiBold"/>
                <a:ea typeface="Alexandria SemiBold"/>
                <a:cs typeface="Alexandria SemiBold"/>
                <a:sym typeface="Alexandria SemiBold"/>
              </a:rPr>
              <a:t>Reflexión: Fortalezas y Áreas de Mejora</a:t>
            </a:r>
            <a:endParaRPr b="0" i="0" sz="3900" u="none" cap="none" strike="noStrike"/>
          </a:p>
        </p:txBody>
      </p:sp>
      <p:sp>
        <p:nvSpPr>
          <p:cNvPr id="222" name="Google Shape;222;p9"/>
          <p:cNvSpPr/>
          <p:nvPr/>
        </p:nvSpPr>
        <p:spPr>
          <a:xfrm>
            <a:off x="664121" y="1494965"/>
            <a:ext cx="5501700" cy="374700"/>
          </a:xfrm>
          <a:prstGeom prst="rect">
            <a:avLst/>
          </a:prstGeom>
          <a:noFill/>
          <a:ln>
            <a:noFill/>
          </a:ln>
        </p:spPr>
        <p:txBody>
          <a:bodyPr anchorCtr="0" anchor="t" bIns="0" lIns="0" spcFirstLastPara="1" rIns="0" wrap="square" tIns="0">
            <a:noAutofit/>
          </a:bodyPr>
          <a:lstStyle/>
          <a:p>
            <a:pPr indent="0" lvl="0" marL="0" marR="0" rtl="0" algn="l">
              <a:lnSpc>
                <a:spcPct val="123404"/>
              </a:lnSpc>
              <a:spcBef>
                <a:spcPts val="0"/>
              </a:spcBef>
              <a:spcAft>
                <a:spcPts val="0"/>
              </a:spcAft>
              <a:buClr>
                <a:srgbClr val="1F1E1E"/>
              </a:buClr>
              <a:buSzPts val="2350"/>
              <a:buFont typeface="Alexandria SemiBold"/>
              <a:buNone/>
            </a:pPr>
            <a:r>
              <a:rPr b="1" i="0" lang="en-US" sz="2350" u="none" cap="none" strike="noStrike">
                <a:solidFill>
                  <a:srgbClr val="1F1E1E"/>
                </a:solidFill>
                <a:latin typeface="Alexandria SemiBold"/>
                <a:ea typeface="Alexandria SemiBold"/>
                <a:cs typeface="Alexandria SemiBold"/>
                <a:sym typeface="Alexandria SemiBold"/>
              </a:rPr>
              <a:t>Fortalezas del Equipo</a:t>
            </a:r>
            <a:endParaRPr b="0" i="0" sz="2350" u="none" cap="none" strike="noStrike"/>
          </a:p>
        </p:txBody>
      </p:sp>
      <p:sp>
        <p:nvSpPr>
          <p:cNvPr id="223" name="Google Shape;223;p9"/>
          <p:cNvSpPr/>
          <p:nvPr/>
        </p:nvSpPr>
        <p:spPr>
          <a:xfrm>
            <a:off x="664131" y="2309693"/>
            <a:ext cx="94774" cy="94774"/>
          </a:xfrm>
          <a:prstGeom prst="roundRect">
            <a:avLst>
              <a:gd fmla="val 482411"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948577" y="2208850"/>
            <a:ext cx="5418600" cy="312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SemiBold"/>
              <a:buNone/>
            </a:pPr>
            <a:r>
              <a:rPr b="1" i="0" lang="en-US" sz="1950" u="none" cap="none" strike="noStrike">
                <a:solidFill>
                  <a:srgbClr val="3B3535"/>
                </a:solidFill>
                <a:latin typeface="Alexandria SemiBold"/>
                <a:ea typeface="Alexandria SemiBold"/>
                <a:cs typeface="Alexandria SemiBold"/>
                <a:sym typeface="Alexandria SemiBold"/>
              </a:rPr>
              <a:t>Adaptabilidad Excepcional</a:t>
            </a:r>
            <a:endParaRPr b="0" i="0" sz="1950" u="none" cap="none" strike="noStrike"/>
          </a:p>
        </p:txBody>
      </p:sp>
      <p:sp>
        <p:nvSpPr>
          <p:cNvPr id="225" name="Google Shape;225;p9"/>
          <p:cNvSpPr/>
          <p:nvPr/>
        </p:nvSpPr>
        <p:spPr>
          <a:xfrm>
            <a:off x="948571" y="2710577"/>
            <a:ext cx="6135172" cy="60721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Light"/>
              <a:buNone/>
            </a:pPr>
            <a:r>
              <a:rPr b="0" i="0" lang="en-US" sz="1450" u="none" cap="none" strike="noStrike">
                <a:solidFill>
                  <a:srgbClr val="3B3535"/>
                </a:solidFill>
                <a:latin typeface="Sora Light"/>
                <a:ea typeface="Sora Light"/>
                <a:cs typeface="Sora Light"/>
                <a:sym typeface="Sora Light"/>
              </a:rPr>
              <a:t>Gran capacidad para proponer y justificar ajustes al plan de trabajo basados en evidencia y retroalimentación continua</a:t>
            </a:r>
            <a:endParaRPr b="0" i="0" sz="1450" u="none" cap="none" strike="noStrike"/>
          </a:p>
        </p:txBody>
      </p:sp>
      <p:sp>
        <p:nvSpPr>
          <p:cNvPr id="226" name="Google Shape;226;p9"/>
          <p:cNvSpPr/>
          <p:nvPr/>
        </p:nvSpPr>
        <p:spPr>
          <a:xfrm>
            <a:off x="664131" y="3798094"/>
            <a:ext cx="94774" cy="94774"/>
          </a:xfrm>
          <a:prstGeom prst="roundRect">
            <a:avLst>
              <a:gd fmla="val 482411"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948577" y="3697250"/>
            <a:ext cx="5501700" cy="312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SemiBold"/>
              <a:buNone/>
            </a:pPr>
            <a:r>
              <a:rPr b="1" i="0" lang="en-US" sz="1950" u="none" cap="none" strike="noStrike">
                <a:solidFill>
                  <a:srgbClr val="3B3535"/>
                </a:solidFill>
                <a:latin typeface="Alexandria SemiBold"/>
                <a:ea typeface="Alexandria SemiBold"/>
                <a:cs typeface="Alexandria SemiBold"/>
                <a:sym typeface="Alexandria SemiBold"/>
              </a:rPr>
              <a:t>Rigor Técnico y Documental</a:t>
            </a:r>
            <a:endParaRPr b="0" i="0" sz="1950" u="none" cap="none" strike="noStrike"/>
          </a:p>
        </p:txBody>
      </p:sp>
      <p:sp>
        <p:nvSpPr>
          <p:cNvPr id="228" name="Google Shape;228;p9"/>
          <p:cNvSpPr/>
          <p:nvPr/>
        </p:nvSpPr>
        <p:spPr>
          <a:xfrm>
            <a:off x="948571" y="4198977"/>
            <a:ext cx="6135172" cy="60721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Light"/>
              <a:buNone/>
            </a:pPr>
            <a:r>
              <a:rPr b="0" i="0" lang="en-US" sz="1450" u="none" cap="none" strike="noStrike">
                <a:solidFill>
                  <a:srgbClr val="3B3535"/>
                </a:solidFill>
                <a:latin typeface="Sora Light"/>
                <a:ea typeface="Sora Light"/>
                <a:cs typeface="Sora Light"/>
                <a:sym typeface="Sora Light"/>
              </a:rPr>
              <a:t>Precisión en el uso de lenguaje técnico y cumplimiento riguroso de los formatos y estándares exigidos por la organización</a:t>
            </a:r>
            <a:endParaRPr b="0" i="0" sz="1450" u="none" cap="none" strike="noStrike"/>
          </a:p>
        </p:txBody>
      </p:sp>
      <p:sp>
        <p:nvSpPr>
          <p:cNvPr id="229" name="Google Shape;229;p9"/>
          <p:cNvSpPr/>
          <p:nvPr/>
        </p:nvSpPr>
        <p:spPr>
          <a:xfrm>
            <a:off x="664131" y="5286494"/>
            <a:ext cx="94774" cy="94774"/>
          </a:xfrm>
          <a:prstGeom prst="roundRect">
            <a:avLst>
              <a:gd fmla="val 482411"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948578" y="5185650"/>
            <a:ext cx="5859000" cy="312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SemiBold"/>
              <a:buNone/>
            </a:pPr>
            <a:r>
              <a:rPr b="1" i="0" lang="en-US" sz="1950" u="none" cap="none" strike="noStrike">
                <a:solidFill>
                  <a:srgbClr val="3B3535"/>
                </a:solidFill>
                <a:latin typeface="Alexandria SemiBold"/>
                <a:ea typeface="Alexandria SemiBold"/>
                <a:cs typeface="Alexandria SemiBold"/>
                <a:sym typeface="Alexandria SemiBold"/>
              </a:rPr>
              <a:t>Alineación con Objetivos</a:t>
            </a:r>
            <a:endParaRPr b="0" i="0" sz="1950" u="none" cap="none" strike="noStrike"/>
          </a:p>
        </p:txBody>
      </p:sp>
      <p:sp>
        <p:nvSpPr>
          <p:cNvPr id="231" name="Google Shape;231;p9"/>
          <p:cNvSpPr/>
          <p:nvPr/>
        </p:nvSpPr>
        <p:spPr>
          <a:xfrm>
            <a:off x="948571" y="5687378"/>
            <a:ext cx="6135172" cy="910828"/>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Light"/>
              <a:buNone/>
            </a:pPr>
            <a:r>
              <a:rPr b="0" i="0" lang="en-US" sz="1450" u="none" cap="none" strike="noStrike">
                <a:solidFill>
                  <a:srgbClr val="3B3535"/>
                </a:solidFill>
                <a:latin typeface="Sora Light"/>
                <a:ea typeface="Sora Light"/>
                <a:cs typeface="Sora Light"/>
                <a:sym typeface="Sora Light"/>
              </a:rPr>
              <a:t>Fuerte compromiso compartido con la entrega de funcionalidades que optimizan la gestión e impulsan el rendimiento educativo</a:t>
            </a:r>
            <a:endParaRPr b="0" i="0" sz="1450" u="none" cap="none" strike="noStrike"/>
          </a:p>
        </p:txBody>
      </p:sp>
      <p:sp>
        <p:nvSpPr>
          <p:cNvPr id="232" name="Google Shape;232;p9"/>
          <p:cNvSpPr/>
          <p:nvPr/>
        </p:nvSpPr>
        <p:spPr>
          <a:xfrm>
            <a:off x="7554274" y="1532716"/>
            <a:ext cx="6135300" cy="374700"/>
          </a:xfrm>
          <a:prstGeom prst="rect">
            <a:avLst/>
          </a:prstGeom>
          <a:noFill/>
          <a:ln>
            <a:noFill/>
          </a:ln>
        </p:spPr>
        <p:txBody>
          <a:bodyPr anchorCtr="0" anchor="t" bIns="0" lIns="0" spcFirstLastPara="1" rIns="0" wrap="square" tIns="0">
            <a:noAutofit/>
          </a:bodyPr>
          <a:lstStyle/>
          <a:p>
            <a:pPr indent="0" lvl="0" marL="0" marR="0" rtl="0" algn="l">
              <a:lnSpc>
                <a:spcPct val="123404"/>
              </a:lnSpc>
              <a:spcBef>
                <a:spcPts val="0"/>
              </a:spcBef>
              <a:spcAft>
                <a:spcPts val="0"/>
              </a:spcAft>
              <a:buClr>
                <a:srgbClr val="1F1E1E"/>
              </a:buClr>
              <a:buSzPts val="2350"/>
              <a:buFont typeface="Alexandria SemiBold"/>
              <a:buNone/>
            </a:pPr>
            <a:r>
              <a:rPr b="1" i="0" lang="en-US" sz="2350" u="none" cap="none" strike="noStrike">
                <a:solidFill>
                  <a:srgbClr val="1F1E1E"/>
                </a:solidFill>
                <a:latin typeface="Alexandria SemiBold"/>
                <a:ea typeface="Alexandria SemiBold"/>
                <a:cs typeface="Alexandria SemiBold"/>
                <a:sym typeface="Alexandria SemiBold"/>
              </a:rPr>
              <a:t>Áreas de Mejora Identificadas</a:t>
            </a:r>
            <a:endParaRPr b="0" i="0" sz="2350" u="none" cap="none" strike="noStrike"/>
          </a:p>
        </p:txBody>
      </p:sp>
      <p:sp>
        <p:nvSpPr>
          <p:cNvPr id="233" name="Google Shape;233;p9"/>
          <p:cNvSpPr/>
          <p:nvPr/>
        </p:nvSpPr>
        <p:spPr>
          <a:xfrm>
            <a:off x="7554278" y="2208848"/>
            <a:ext cx="6419612" cy="1534001"/>
          </a:xfrm>
          <a:prstGeom prst="roundRect">
            <a:avLst>
              <a:gd fmla="val 7153" name="adj"/>
            </a:avLst>
          </a:prstGeom>
          <a:solidFill>
            <a:srgbClr val="FFFAFA"/>
          </a:solidFill>
          <a:ln cap="flat" cmpd="sng" w="22850">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7531418" y="2208848"/>
            <a:ext cx="91440" cy="1534001"/>
          </a:xfrm>
          <a:prstGeom prst="roundRect">
            <a:avLst>
              <a:gd fmla="val 87168"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7835373" y="2421375"/>
            <a:ext cx="4218900" cy="312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SemiBold"/>
              <a:buNone/>
            </a:pPr>
            <a:r>
              <a:rPr b="1" i="0" lang="en-US" sz="1950" u="none" cap="none" strike="noStrike">
                <a:solidFill>
                  <a:srgbClr val="3B3535"/>
                </a:solidFill>
                <a:latin typeface="Alexandria SemiBold"/>
                <a:ea typeface="Alexandria SemiBold"/>
                <a:cs typeface="Alexandria SemiBold"/>
                <a:sym typeface="Alexandria SemiBold"/>
              </a:rPr>
              <a:t>Formalización de Pruebas</a:t>
            </a:r>
            <a:endParaRPr b="0" i="0" sz="1950" u="none" cap="none" strike="noStrike"/>
          </a:p>
        </p:txBody>
      </p:sp>
      <p:sp>
        <p:nvSpPr>
          <p:cNvPr id="236" name="Google Shape;236;p9"/>
          <p:cNvSpPr/>
          <p:nvPr/>
        </p:nvSpPr>
        <p:spPr>
          <a:xfrm>
            <a:off x="7835384" y="2923103"/>
            <a:ext cx="5925979" cy="60721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Light"/>
              <a:buNone/>
            </a:pPr>
            <a:r>
              <a:rPr b="0" i="0" lang="en-US" sz="1450" u="none" cap="none" strike="noStrike">
                <a:solidFill>
                  <a:srgbClr val="3B3535"/>
                </a:solidFill>
                <a:latin typeface="Sora Light"/>
                <a:ea typeface="Sora Light"/>
                <a:cs typeface="Sora Light"/>
                <a:sym typeface="Sora Light"/>
              </a:rPr>
              <a:t>Diseñar y documentar pruebas de validación más temprano en el ciclo de desarrollo para detectar problemas antes</a:t>
            </a:r>
            <a:endParaRPr b="0" i="0" sz="1450" u="none" cap="none" strike="noStrike"/>
          </a:p>
        </p:txBody>
      </p:sp>
      <p:sp>
        <p:nvSpPr>
          <p:cNvPr id="237" name="Google Shape;237;p9"/>
          <p:cNvSpPr/>
          <p:nvPr/>
        </p:nvSpPr>
        <p:spPr>
          <a:xfrm>
            <a:off x="7554278" y="3932515"/>
            <a:ext cx="6419612" cy="1534001"/>
          </a:xfrm>
          <a:prstGeom prst="roundRect">
            <a:avLst>
              <a:gd fmla="val 7153" name="adj"/>
            </a:avLst>
          </a:prstGeom>
          <a:solidFill>
            <a:srgbClr val="FFFAFA"/>
          </a:solidFill>
          <a:ln cap="flat" cmpd="sng" w="22850">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7531418" y="3932515"/>
            <a:ext cx="91440" cy="1534001"/>
          </a:xfrm>
          <a:prstGeom prst="roundRect">
            <a:avLst>
              <a:gd fmla="val 87168"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7835373" y="4145050"/>
            <a:ext cx="4274400" cy="312000"/>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SemiBold"/>
              <a:buNone/>
            </a:pPr>
            <a:r>
              <a:rPr b="1" i="0" lang="en-US" sz="1950" u="none" cap="none" strike="noStrike">
                <a:solidFill>
                  <a:srgbClr val="3B3535"/>
                </a:solidFill>
                <a:latin typeface="Alexandria SemiBold"/>
                <a:ea typeface="Alexandria SemiBold"/>
                <a:cs typeface="Alexandria SemiBold"/>
                <a:sym typeface="Alexandria SemiBold"/>
              </a:rPr>
              <a:t>Planificación de Integración</a:t>
            </a:r>
            <a:endParaRPr b="0" i="0" sz="1950" u="none" cap="none" strike="noStrike"/>
          </a:p>
        </p:txBody>
      </p:sp>
      <p:sp>
        <p:nvSpPr>
          <p:cNvPr id="240" name="Google Shape;240;p9"/>
          <p:cNvSpPr/>
          <p:nvPr/>
        </p:nvSpPr>
        <p:spPr>
          <a:xfrm>
            <a:off x="7835384" y="4646771"/>
            <a:ext cx="5925979" cy="607219"/>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Light"/>
              <a:buNone/>
            </a:pPr>
            <a:r>
              <a:rPr b="0" i="0" lang="en-US" sz="1450" u="none" cap="none" strike="noStrike">
                <a:solidFill>
                  <a:srgbClr val="3B3535"/>
                </a:solidFill>
                <a:latin typeface="Sora Light"/>
                <a:ea typeface="Sora Light"/>
                <a:cs typeface="Sora Light"/>
                <a:sym typeface="Sora Light"/>
              </a:rPr>
              <a:t>Detallar un plan de contingencia robusto para la integración con sistemas externos y APIs de terceros</a:t>
            </a:r>
            <a:endParaRPr b="0" i="0" sz="1450" u="none" cap="none" strike="noStrike"/>
          </a:p>
        </p:txBody>
      </p:sp>
      <p:sp>
        <p:nvSpPr>
          <p:cNvPr id="241" name="Google Shape;241;p9"/>
          <p:cNvSpPr/>
          <p:nvPr/>
        </p:nvSpPr>
        <p:spPr>
          <a:xfrm>
            <a:off x="7554278" y="5656183"/>
            <a:ext cx="6419612" cy="1837611"/>
          </a:xfrm>
          <a:prstGeom prst="roundRect">
            <a:avLst>
              <a:gd fmla="val 5971" name="adj"/>
            </a:avLst>
          </a:prstGeom>
          <a:solidFill>
            <a:srgbClr val="FFFAFA"/>
          </a:solidFill>
          <a:ln cap="flat" cmpd="sng" w="22850">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7531418" y="5656183"/>
            <a:ext cx="91440" cy="1837611"/>
          </a:xfrm>
          <a:prstGeom prst="roundRect">
            <a:avLst>
              <a:gd fmla="val 87168" name="adj"/>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7835384" y="5868710"/>
            <a:ext cx="2496979" cy="312063"/>
          </a:xfrm>
          <a:prstGeom prst="rect">
            <a:avLst/>
          </a:prstGeom>
          <a:noFill/>
          <a:ln>
            <a:noFill/>
          </a:ln>
        </p:spPr>
        <p:txBody>
          <a:bodyPr anchorCtr="0" anchor="t" bIns="0" lIns="0" spcFirstLastPara="1" rIns="0" wrap="square" tIns="0">
            <a:noAutofit/>
          </a:bodyPr>
          <a:lstStyle/>
          <a:p>
            <a:pPr indent="0" lvl="0" marL="0" marR="0" rtl="0" algn="l">
              <a:lnSpc>
                <a:spcPct val="125641"/>
              </a:lnSpc>
              <a:spcBef>
                <a:spcPts val="0"/>
              </a:spcBef>
              <a:spcAft>
                <a:spcPts val="0"/>
              </a:spcAft>
              <a:buClr>
                <a:srgbClr val="3B3535"/>
              </a:buClr>
              <a:buSzPts val="1950"/>
              <a:buFont typeface="Alexandria SemiBold"/>
              <a:buNone/>
            </a:pPr>
            <a:r>
              <a:rPr b="1" i="0" lang="en-US" sz="1950" u="none" cap="none" strike="noStrike">
                <a:solidFill>
                  <a:srgbClr val="3B3535"/>
                </a:solidFill>
                <a:latin typeface="Alexandria SemiBold"/>
                <a:ea typeface="Alexandria SemiBold"/>
                <a:cs typeface="Alexandria SemiBold"/>
                <a:sym typeface="Alexandria SemiBold"/>
              </a:rPr>
              <a:t>Controles Internos</a:t>
            </a:r>
            <a:endParaRPr b="0" i="0" sz="1950" u="none" cap="none" strike="noStrike"/>
          </a:p>
        </p:txBody>
      </p:sp>
      <p:sp>
        <p:nvSpPr>
          <p:cNvPr id="244" name="Google Shape;244;p9"/>
          <p:cNvSpPr/>
          <p:nvPr/>
        </p:nvSpPr>
        <p:spPr>
          <a:xfrm>
            <a:off x="7835384" y="6370439"/>
            <a:ext cx="5925979" cy="910828"/>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3B3535"/>
              </a:buClr>
              <a:buSzPts val="1450"/>
              <a:buFont typeface="Sora Light"/>
              <a:buNone/>
            </a:pPr>
            <a:r>
              <a:rPr b="0" i="0" lang="en-US" sz="1450" u="none" cap="none" strike="noStrike">
                <a:solidFill>
                  <a:srgbClr val="3B3535"/>
                </a:solidFill>
                <a:latin typeface="Sora Light"/>
                <a:ea typeface="Sora Light"/>
                <a:cs typeface="Sora Light"/>
                <a:sym typeface="Sora Light"/>
              </a:rPr>
              <a:t>Implementar controles más frecuentes sobre la base de código para asegurar el cumplimiento de estándares de calidad</a:t>
            </a:r>
            <a:endParaRPr b="0" i="0" sz="1450" u="none" cap="none" strike="noStrike"/>
          </a:p>
        </p:txBody>
      </p:sp>
      <p:sp>
        <p:nvSpPr>
          <p:cNvPr id="245" name="Google Shape;245;p9"/>
          <p:cNvSpPr/>
          <p:nvPr/>
        </p:nvSpPr>
        <p:spPr>
          <a:xfrm>
            <a:off x="12840525" y="7797575"/>
            <a:ext cx="1662900" cy="308700"/>
          </a:xfrm>
          <a:prstGeom prst="rect">
            <a:avLst/>
          </a:prstGeom>
          <a:solidFill>
            <a:srgbClr val="FFFAFA"/>
          </a:solidFill>
          <a:ln cap="flat" cmpd="sng" w="9525">
            <a:solidFill>
              <a:srgbClr val="FFFA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10"/>
          <p:cNvSpPr/>
          <p:nvPr/>
        </p:nvSpPr>
        <p:spPr>
          <a:xfrm>
            <a:off x="597100" y="469100"/>
            <a:ext cx="11221500" cy="5613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1F1E1E"/>
              </a:buClr>
              <a:buSzPts val="3500"/>
              <a:buFont typeface="Alexandria SemiBold"/>
              <a:buNone/>
            </a:pPr>
            <a:r>
              <a:rPr b="1" i="0" lang="en-US" sz="3500" u="none" cap="none" strike="noStrike">
                <a:solidFill>
                  <a:srgbClr val="1F1E1E"/>
                </a:solidFill>
                <a:latin typeface="Alexandria SemiBold"/>
                <a:ea typeface="Alexandria SemiBold"/>
                <a:cs typeface="Alexandria SemiBold"/>
                <a:sym typeface="Alexandria SemiBold"/>
              </a:rPr>
              <a:t>Hacia una Educación Digital Transformadora</a:t>
            </a:r>
            <a:endParaRPr b="0" i="0" sz="3500" u="none" cap="none" strike="noStrike"/>
          </a:p>
        </p:txBody>
      </p:sp>
      <p:sp>
        <p:nvSpPr>
          <p:cNvPr id="252" name="Google Shape;252;p10"/>
          <p:cNvSpPr/>
          <p:nvPr/>
        </p:nvSpPr>
        <p:spPr>
          <a:xfrm>
            <a:off x="597098" y="1371362"/>
            <a:ext cx="13436203" cy="54578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Light"/>
              <a:buNone/>
            </a:pPr>
            <a:r>
              <a:rPr b="0" i="0" lang="en-US" sz="1300" u="none" cap="none" strike="noStrike">
                <a:solidFill>
                  <a:srgbClr val="3B3535"/>
                </a:solidFill>
                <a:latin typeface="Sora Light"/>
                <a:ea typeface="Sora Light"/>
                <a:cs typeface="Sora Light"/>
                <a:sym typeface="Sora Light"/>
              </a:rPr>
              <a:t>El proyecto APT representa un compromiso renovado con la transformación digital del ecosistema educativo. Hemos demostrado capacidad de adaptación, rigor técnico y enfoque en el valor para el usuario final.</a:t>
            </a:r>
            <a:endParaRPr b="0" i="0" sz="1300" u="none" cap="none" strike="noStrike"/>
          </a:p>
        </p:txBody>
      </p:sp>
      <p:sp>
        <p:nvSpPr>
          <p:cNvPr id="253" name="Google Shape;253;p10"/>
          <p:cNvSpPr/>
          <p:nvPr/>
        </p:nvSpPr>
        <p:spPr>
          <a:xfrm>
            <a:off x="597101" y="2173000"/>
            <a:ext cx="5831400" cy="336600"/>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1F1E1E"/>
              </a:buClr>
              <a:buSzPts val="2100"/>
              <a:buFont typeface="Alexandria SemiBold"/>
              <a:buNone/>
            </a:pPr>
            <a:r>
              <a:rPr b="1" i="0" lang="en-US" sz="2100" u="none" cap="none" strike="noStrike">
                <a:solidFill>
                  <a:srgbClr val="1F1E1E"/>
                </a:solidFill>
                <a:latin typeface="Alexandria SemiBold"/>
                <a:ea typeface="Alexandria SemiBold"/>
                <a:cs typeface="Alexandria SemiBold"/>
                <a:sym typeface="Alexandria SemiBold"/>
              </a:rPr>
              <a:t>Próximos Pasos Estratégicos</a:t>
            </a:r>
            <a:endParaRPr b="0" i="0" sz="2100" u="none" cap="none" strike="noStrike"/>
          </a:p>
        </p:txBody>
      </p:sp>
      <p:sp>
        <p:nvSpPr>
          <p:cNvPr id="254" name="Google Shape;254;p10"/>
          <p:cNvSpPr/>
          <p:nvPr/>
        </p:nvSpPr>
        <p:spPr>
          <a:xfrm>
            <a:off x="597098" y="2765584"/>
            <a:ext cx="682347" cy="1023580"/>
          </a:xfrm>
          <a:prstGeom prst="roundRect">
            <a:avLst>
              <a:gd fmla="val 360045"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5" name="Google Shape;255;p10"/>
          <p:cNvPicPr preferRelativeResize="0"/>
          <p:nvPr/>
        </p:nvPicPr>
        <p:blipFill rotWithShape="1">
          <a:blip r:embed="rId3">
            <a:alphaModFix/>
          </a:blip>
          <a:srcRect b="0" l="0" r="0" t="0"/>
          <a:stretch/>
        </p:blipFill>
        <p:spPr>
          <a:xfrm>
            <a:off x="810339" y="3117413"/>
            <a:ext cx="255865" cy="319802"/>
          </a:xfrm>
          <a:prstGeom prst="rect">
            <a:avLst/>
          </a:prstGeom>
          <a:noFill/>
          <a:ln>
            <a:noFill/>
          </a:ln>
        </p:spPr>
      </p:pic>
      <p:sp>
        <p:nvSpPr>
          <p:cNvPr id="256" name="Google Shape;256;p10"/>
          <p:cNvSpPr/>
          <p:nvPr/>
        </p:nvSpPr>
        <p:spPr>
          <a:xfrm>
            <a:off x="1449943" y="2936081"/>
            <a:ext cx="2244804" cy="280511"/>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B3535"/>
              </a:buClr>
              <a:buSzPts val="1750"/>
              <a:buFont typeface="Alexandria SemiBold"/>
              <a:buNone/>
            </a:pPr>
            <a:r>
              <a:rPr b="1" i="0" lang="en-US" sz="1750" u="none" cap="none" strike="noStrike">
                <a:solidFill>
                  <a:srgbClr val="3B3535"/>
                </a:solidFill>
                <a:latin typeface="Alexandria SemiBold"/>
                <a:ea typeface="Alexandria SemiBold"/>
                <a:cs typeface="Alexandria SemiBold"/>
                <a:sym typeface="Alexandria SemiBold"/>
              </a:rPr>
              <a:t>Finalizar Fase 2</a:t>
            </a:r>
            <a:endParaRPr b="0" i="0" sz="1750" u="none" cap="none" strike="noStrike"/>
          </a:p>
        </p:txBody>
      </p:sp>
      <p:sp>
        <p:nvSpPr>
          <p:cNvPr id="257" name="Google Shape;257;p10"/>
          <p:cNvSpPr/>
          <p:nvPr/>
        </p:nvSpPr>
        <p:spPr>
          <a:xfrm>
            <a:off x="1449943" y="3318867"/>
            <a:ext cx="12583358" cy="27289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Light"/>
              <a:buNone/>
            </a:pPr>
            <a:r>
              <a:rPr b="0" i="0" lang="en-US" sz="1300" u="none" cap="none" strike="noStrike">
                <a:solidFill>
                  <a:srgbClr val="3B3535"/>
                </a:solidFill>
                <a:latin typeface="Sora Light"/>
                <a:ea typeface="Sora Light"/>
                <a:cs typeface="Sora Light"/>
                <a:sym typeface="Sora Light"/>
              </a:rPr>
              <a:t>Continuar con el desarrollo de los dashboards personalizados y reportes automáticos, incorporando la retroalimentación de usuarios clave</a:t>
            </a:r>
            <a:endParaRPr b="0" i="0" sz="1300" u="none" cap="none" strike="noStrike"/>
          </a:p>
        </p:txBody>
      </p:sp>
      <p:sp>
        <p:nvSpPr>
          <p:cNvPr id="258" name="Google Shape;258;p10"/>
          <p:cNvSpPr/>
          <p:nvPr/>
        </p:nvSpPr>
        <p:spPr>
          <a:xfrm>
            <a:off x="597098" y="3959662"/>
            <a:ext cx="682347" cy="1023580"/>
          </a:xfrm>
          <a:prstGeom prst="roundRect">
            <a:avLst>
              <a:gd fmla="val 360045"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9" name="Google Shape;259;p10"/>
          <p:cNvPicPr preferRelativeResize="0"/>
          <p:nvPr/>
        </p:nvPicPr>
        <p:blipFill rotWithShape="1">
          <a:blip r:embed="rId4">
            <a:alphaModFix/>
          </a:blip>
          <a:srcRect b="0" l="0" r="0" t="0"/>
          <a:stretch/>
        </p:blipFill>
        <p:spPr>
          <a:xfrm>
            <a:off x="810339" y="4311491"/>
            <a:ext cx="255865" cy="319802"/>
          </a:xfrm>
          <a:prstGeom prst="rect">
            <a:avLst/>
          </a:prstGeom>
          <a:noFill/>
          <a:ln>
            <a:noFill/>
          </a:ln>
        </p:spPr>
      </p:pic>
      <p:sp>
        <p:nvSpPr>
          <p:cNvPr id="260" name="Google Shape;260;p10"/>
          <p:cNvSpPr/>
          <p:nvPr/>
        </p:nvSpPr>
        <p:spPr>
          <a:xfrm>
            <a:off x="1449956" y="4130150"/>
            <a:ext cx="5393100" cy="2805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B3535"/>
              </a:buClr>
              <a:buSzPts val="1750"/>
              <a:buFont typeface="Alexandria SemiBold"/>
              <a:buNone/>
            </a:pPr>
            <a:r>
              <a:rPr b="1" i="0" lang="en-US" sz="1750" u="none" cap="none" strike="noStrike">
                <a:solidFill>
                  <a:srgbClr val="3B3535"/>
                </a:solidFill>
                <a:latin typeface="Alexandria SemiBold"/>
                <a:ea typeface="Alexandria SemiBold"/>
                <a:cs typeface="Alexandria SemiBold"/>
                <a:sym typeface="Alexandria SemiBold"/>
              </a:rPr>
              <a:t>Ejecutar Plan de Pruebas</a:t>
            </a:r>
            <a:endParaRPr b="0" i="0" sz="1750" u="none" cap="none" strike="noStrike"/>
          </a:p>
        </p:txBody>
      </p:sp>
      <p:sp>
        <p:nvSpPr>
          <p:cNvPr id="261" name="Google Shape;261;p10"/>
          <p:cNvSpPr/>
          <p:nvPr/>
        </p:nvSpPr>
        <p:spPr>
          <a:xfrm>
            <a:off x="1449943" y="4512945"/>
            <a:ext cx="12583358" cy="27289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Light"/>
              <a:buNone/>
            </a:pPr>
            <a:r>
              <a:rPr b="0" i="0" lang="en-US" sz="1300" u="none" cap="none" strike="noStrike">
                <a:solidFill>
                  <a:srgbClr val="3B3535"/>
                </a:solidFill>
                <a:latin typeface="Sora Light"/>
                <a:ea typeface="Sora Light"/>
                <a:cs typeface="Sora Light"/>
                <a:sym typeface="Sora Light"/>
              </a:rPr>
              <a:t>Implementar el plan de pruebas inicial sobre las funcionalidades del núcleo operativo para garantizar estabilidad y confiabilidad</a:t>
            </a:r>
            <a:endParaRPr b="0" i="0" sz="1300" u="none" cap="none" strike="noStrike"/>
          </a:p>
        </p:txBody>
      </p:sp>
      <p:sp>
        <p:nvSpPr>
          <p:cNvPr id="262" name="Google Shape;262;p10"/>
          <p:cNvSpPr/>
          <p:nvPr/>
        </p:nvSpPr>
        <p:spPr>
          <a:xfrm>
            <a:off x="597098" y="5153739"/>
            <a:ext cx="682347" cy="1023580"/>
          </a:xfrm>
          <a:prstGeom prst="roundRect">
            <a:avLst>
              <a:gd fmla="val 360045"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63" name="Google Shape;263;p10"/>
          <p:cNvPicPr preferRelativeResize="0"/>
          <p:nvPr/>
        </p:nvPicPr>
        <p:blipFill rotWithShape="1">
          <a:blip r:embed="rId5">
            <a:alphaModFix/>
          </a:blip>
          <a:srcRect b="0" l="0" r="0" t="0"/>
          <a:stretch/>
        </p:blipFill>
        <p:spPr>
          <a:xfrm>
            <a:off x="810339" y="5505569"/>
            <a:ext cx="255865" cy="319802"/>
          </a:xfrm>
          <a:prstGeom prst="rect">
            <a:avLst/>
          </a:prstGeom>
          <a:noFill/>
          <a:ln>
            <a:noFill/>
          </a:ln>
        </p:spPr>
      </p:pic>
      <p:sp>
        <p:nvSpPr>
          <p:cNvPr id="264" name="Google Shape;264;p10"/>
          <p:cNvSpPr/>
          <p:nvPr/>
        </p:nvSpPr>
        <p:spPr>
          <a:xfrm>
            <a:off x="1449955" y="5324225"/>
            <a:ext cx="4261200" cy="280500"/>
          </a:xfrm>
          <a:prstGeom prst="rect">
            <a:avLst/>
          </a:prstGeom>
          <a:noFill/>
          <a:ln>
            <a:noFill/>
          </a:ln>
        </p:spPr>
        <p:txBody>
          <a:bodyPr anchorCtr="0" anchor="t" bIns="0" lIns="0" spcFirstLastPara="1" rIns="0" wrap="square" tIns="0">
            <a:noAutofit/>
          </a:bodyPr>
          <a:lstStyle/>
          <a:p>
            <a:pPr indent="0" lvl="0" marL="0" marR="0" rtl="0" algn="l">
              <a:lnSpc>
                <a:spcPct val="125714"/>
              </a:lnSpc>
              <a:spcBef>
                <a:spcPts val="0"/>
              </a:spcBef>
              <a:spcAft>
                <a:spcPts val="0"/>
              </a:spcAft>
              <a:buClr>
                <a:srgbClr val="3B3535"/>
              </a:buClr>
              <a:buSzPts val="1750"/>
              <a:buFont typeface="Alexandria SemiBold"/>
              <a:buNone/>
            </a:pPr>
            <a:r>
              <a:rPr b="1" i="0" lang="en-US" sz="1750" u="none" cap="none" strike="noStrike">
                <a:solidFill>
                  <a:srgbClr val="3B3535"/>
                </a:solidFill>
                <a:latin typeface="Alexandria SemiBold"/>
                <a:ea typeface="Alexandria SemiBold"/>
                <a:cs typeface="Alexandria SemiBold"/>
                <a:sym typeface="Alexandria SemiBold"/>
              </a:rPr>
              <a:t>Implementar Mejoras</a:t>
            </a:r>
            <a:endParaRPr b="0" i="0" sz="1750" u="none" cap="none" strike="noStrike"/>
          </a:p>
        </p:txBody>
      </p:sp>
      <p:sp>
        <p:nvSpPr>
          <p:cNvPr id="265" name="Google Shape;265;p10"/>
          <p:cNvSpPr/>
          <p:nvPr/>
        </p:nvSpPr>
        <p:spPr>
          <a:xfrm>
            <a:off x="1449943" y="5707023"/>
            <a:ext cx="12583358" cy="27289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Light"/>
              <a:buNone/>
            </a:pPr>
            <a:r>
              <a:rPr b="0" i="0" lang="en-US" sz="1300" u="none" cap="none" strike="noStrike">
                <a:solidFill>
                  <a:srgbClr val="3B3535"/>
                </a:solidFill>
                <a:latin typeface="Sora Light"/>
                <a:ea typeface="Sora Light"/>
                <a:cs typeface="Sora Light"/>
                <a:sym typeface="Sora Light"/>
              </a:rPr>
              <a:t>Aplicar las mejoras identificadas en la reflexión del equipo, como la formalización de pruebas y la planificación detallada de la Fase 3</a:t>
            </a:r>
            <a:endParaRPr b="0" i="0" sz="1300" u="none" cap="none" strike="noStrike"/>
          </a:p>
        </p:txBody>
      </p:sp>
      <p:sp>
        <p:nvSpPr>
          <p:cNvPr id="266" name="Google Shape;266;p10"/>
          <p:cNvSpPr/>
          <p:nvPr/>
        </p:nvSpPr>
        <p:spPr>
          <a:xfrm>
            <a:off x="852964" y="6561177"/>
            <a:ext cx="13180338" cy="545783"/>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Light"/>
              <a:buNone/>
            </a:pPr>
            <a:r>
              <a:rPr b="0" i="1" lang="en-US" sz="1300" u="none" cap="none" strike="noStrike">
                <a:solidFill>
                  <a:srgbClr val="3B3535"/>
                </a:solidFill>
                <a:latin typeface="Sora Light"/>
                <a:ea typeface="Sora Light"/>
                <a:cs typeface="Sora Light"/>
                <a:sym typeface="Sora Light"/>
              </a:rPr>
              <a:t>"Nuestro objetivo es empoderar a directivos, docentes y familias con herramientas que transformen datos en decisiones, y decisiones en mejores experiencias educativas."</a:t>
            </a:r>
            <a:endParaRPr b="0" i="0" sz="1300" u="none" cap="none" strike="noStrike"/>
          </a:p>
        </p:txBody>
      </p:sp>
      <p:sp>
        <p:nvSpPr>
          <p:cNvPr id="267" name="Google Shape;267;p10"/>
          <p:cNvSpPr/>
          <p:nvPr/>
        </p:nvSpPr>
        <p:spPr>
          <a:xfrm>
            <a:off x="597098" y="6369248"/>
            <a:ext cx="22860" cy="929640"/>
          </a:xfrm>
          <a:prstGeom prst="rect">
            <a:avLst/>
          </a:prstGeom>
          <a:solidFill>
            <a:srgbClr val="1A2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597098" y="7490817"/>
            <a:ext cx="13436203" cy="272891"/>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3B3535"/>
              </a:buClr>
              <a:buSzPts val="1300"/>
              <a:buFont typeface="Sora Light"/>
              <a:buNone/>
            </a:pPr>
            <a:r>
              <a:rPr b="1" i="0" lang="en-US" sz="1300" u="none" cap="none" strike="noStrike">
                <a:solidFill>
                  <a:srgbClr val="3B3535"/>
                </a:solidFill>
                <a:latin typeface="Sora Light"/>
                <a:ea typeface="Sora Light"/>
                <a:cs typeface="Sora Light"/>
                <a:sym typeface="Sora Light"/>
              </a:rPr>
              <a:t>Compromiso del equipo:</a:t>
            </a:r>
            <a:r>
              <a:rPr b="0" i="0" lang="en-US" sz="1300" u="none" cap="none" strike="noStrike">
                <a:solidFill>
                  <a:srgbClr val="3B3535"/>
                </a:solidFill>
                <a:latin typeface="Sora Light"/>
                <a:ea typeface="Sora Light"/>
                <a:cs typeface="Sora Light"/>
                <a:sym typeface="Sora Light"/>
              </a:rPr>
              <a:t> Seguir iterando, aprendiendo y construyendo una plataforma que realmente marque la diferencia en la calidad de la educación.</a:t>
            </a:r>
            <a:endParaRPr b="0" i="0" sz="13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g38c41f66760_0_9"/>
          <p:cNvSpPr/>
          <p:nvPr/>
        </p:nvSpPr>
        <p:spPr>
          <a:xfrm>
            <a:off x="12840525" y="7797575"/>
            <a:ext cx="1662900" cy="308700"/>
          </a:xfrm>
          <a:prstGeom prst="rect">
            <a:avLst/>
          </a:prstGeom>
          <a:solidFill>
            <a:srgbClr val="FFFAFA"/>
          </a:solidFill>
          <a:ln cap="flat" cmpd="sng" w="9525">
            <a:solidFill>
              <a:srgbClr val="FFFA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g38c41f66760_0_9"/>
          <p:cNvSpPr/>
          <p:nvPr/>
        </p:nvSpPr>
        <p:spPr>
          <a:xfrm>
            <a:off x="571975" y="465425"/>
            <a:ext cx="12703200" cy="537600"/>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1F1E1E"/>
              </a:buClr>
              <a:buSzPts val="3350"/>
              <a:buFont typeface="Alexandria SemiBold"/>
              <a:buNone/>
            </a:pPr>
            <a:r>
              <a:rPr b="1" lang="en-US" sz="4450">
                <a:solidFill>
                  <a:srgbClr val="1F1E1E"/>
                </a:solidFill>
                <a:latin typeface="Alexandria SemiBold"/>
                <a:ea typeface="Alexandria SemiBold"/>
                <a:cs typeface="Alexandria SemiBold"/>
                <a:sym typeface="Alexandria SemiBold"/>
              </a:rPr>
              <a:t>ABSTRACT</a:t>
            </a:r>
            <a:endParaRPr b="0" i="0" sz="3350" u="none" cap="none" strike="noStrike"/>
          </a:p>
        </p:txBody>
      </p:sp>
      <p:sp>
        <p:nvSpPr>
          <p:cNvPr id="70" name="Google Shape;70;g38c41f66760_0_9"/>
          <p:cNvSpPr/>
          <p:nvPr/>
        </p:nvSpPr>
        <p:spPr>
          <a:xfrm>
            <a:off x="1143700" y="1435500"/>
            <a:ext cx="11561100" cy="4327800"/>
          </a:xfrm>
          <a:prstGeom prst="rect">
            <a:avLst/>
          </a:prstGeom>
          <a:noFill/>
          <a:ln>
            <a:noFill/>
          </a:ln>
        </p:spPr>
        <p:txBody>
          <a:bodyPr anchorCtr="0" anchor="t" bIns="0" lIns="0" spcFirstLastPara="1" rIns="0" wrap="square" tIns="0">
            <a:noAutofit/>
          </a:bodyPr>
          <a:lstStyle/>
          <a:p>
            <a:pPr indent="0" lvl="0" marL="0" rtl="0" algn="just">
              <a:lnSpc>
                <a:spcPct val="115000"/>
              </a:lnSpc>
              <a:spcBef>
                <a:spcPts val="0"/>
              </a:spcBef>
              <a:spcAft>
                <a:spcPts val="0"/>
              </a:spcAft>
              <a:buClr>
                <a:schemeClr val="dk1"/>
              </a:buClr>
              <a:buSzPts val="1100"/>
              <a:buFont typeface="Arial"/>
              <a:buNone/>
            </a:pPr>
            <a:r>
              <a:rPr lang="en-US" sz="1700">
                <a:solidFill>
                  <a:srgbClr val="3B3535"/>
                </a:solidFill>
                <a:latin typeface="Sora Light"/>
                <a:ea typeface="Sora Light"/>
                <a:cs typeface="Sora Light"/>
                <a:sym typeface="Sora Light"/>
              </a:rPr>
              <a:t>This report details the progress of the APT Project: Comprehensive Educational SaaS Platform, focused on transforming the educational ecosystem by centralizing academic management, communication, and data analysis. The platform aims to resolve traditional pain points, such as manual processes and delayed reporting. The development follows an agile approach, utilizing an MVP and an iterative roadmap. We have successfully completed the Nucleus Operations (Phase 1), covering centralized academic files, attendance tracking, and basic communication. Current efforts are focused on Phase 2: Analysis and Personalization, involving the implementation of personalized dashboards and automated performance reports. Adjustments to the initial planning were necessary, primarily related to prioritizing analytical feature development to ensure early validation with key user segments (teachers and directors).</a:t>
            </a:r>
            <a:endParaRPr b="0" i="0" sz="150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2"/>
          <p:cNvSpPr/>
          <p:nvPr/>
        </p:nvSpPr>
        <p:spPr>
          <a:xfrm>
            <a:off x="12840525" y="7797575"/>
            <a:ext cx="1662900" cy="308700"/>
          </a:xfrm>
          <a:prstGeom prst="rect">
            <a:avLst/>
          </a:prstGeom>
          <a:solidFill>
            <a:srgbClr val="FFFAFA"/>
          </a:solidFill>
          <a:ln cap="flat" cmpd="sng" w="9525">
            <a:solidFill>
              <a:srgbClr val="FFFA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77" name="Google Shape;77;p2"/>
          <p:cNvPicPr preferRelativeResize="0"/>
          <p:nvPr/>
        </p:nvPicPr>
        <p:blipFill rotWithShape="1">
          <a:blip r:embed="rId3">
            <a:alphaModFix/>
          </a:blip>
          <a:srcRect b="0" l="0" r="0" t="0"/>
          <a:stretch/>
        </p:blipFill>
        <p:spPr>
          <a:xfrm>
            <a:off x="0" y="0"/>
            <a:ext cx="5486400" cy="8237577"/>
          </a:xfrm>
          <a:prstGeom prst="rect">
            <a:avLst/>
          </a:prstGeom>
          <a:noFill/>
          <a:ln>
            <a:noFill/>
          </a:ln>
        </p:spPr>
      </p:pic>
      <p:sp>
        <p:nvSpPr>
          <p:cNvPr id="78" name="Google Shape;78;p2"/>
          <p:cNvSpPr/>
          <p:nvPr/>
        </p:nvSpPr>
        <p:spPr>
          <a:xfrm>
            <a:off x="6033849" y="430054"/>
            <a:ext cx="8049101" cy="1028938"/>
          </a:xfrm>
          <a:prstGeom prst="rect">
            <a:avLst/>
          </a:prstGeom>
          <a:noFill/>
          <a:ln>
            <a:noFill/>
          </a:ln>
        </p:spPr>
        <p:txBody>
          <a:bodyPr anchorCtr="0" anchor="t" bIns="0" lIns="0" spcFirstLastPara="1" rIns="0" wrap="square" tIns="0">
            <a:noAutofit/>
          </a:bodyPr>
          <a:lstStyle/>
          <a:p>
            <a:pPr indent="0" lvl="0" marL="0" marR="0" rtl="0" algn="l">
              <a:lnSpc>
                <a:spcPct val="126562"/>
              </a:lnSpc>
              <a:spcBef>
                <a:spcPts val="0"/>
              </a:spcBef>
              <a:spcAft>
                <a:spcPts val="0"/>
              </a:spcAft>
              <a:buClr>
                <a:srgbClr val="1F1E1E"/>
              </a:buClr>
              <a:buSzPts val="3200"/>
              <a:buFont typeface="Alexandria SemiBold"/>
              <a:buNone/>
            </a:pPr>
            <a:r>
              <a:rPr b="1" i="0" lang="en-US" sz="3200" u="none" cap="none" strike="noStrike">
                <a:solidFill>
                  <a:srgbClr val="1F1E1E"/>
                </a:solidFill>
                <a:latin typeface="Alexandria SemiBold"/>
                <a:ea typeface="Alexandria SemiBold"/>
                <a:cs typeface="Alexandria SemiBold"/>
                <a:sym typeface="Alexandria SemiBold"/>
              </a:rPr>
              <a:t>El Desafío del Ecosistema Educativo Actual</a:t>
            </a:r>
            <a:endParaRPr b="0" i="0" sz="3200" u="none" cap="none" strike="noStrike"/>
          </a:p>
        </p:txBody>
      </p:sp>
      <p:sp>
        <p:nvSpPr>
          <p:cNvPr id="79" name="Google Shape;79;p2"/>
          <p:cNvSpPr/>
          <p:nvPr/>
        </p:nvSpPr>
        <p:spPr>
          <a:xfrm>
            <a:off x="6033849" y="1693545"/>
            <a:ext cx="8049101" cy="750808"/>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B3535"/>
              </a:buClr>
              <a:buSzPts val="1200"/>
              <a:buFont typeface="Sora Light"/>
              <a:buNone/>
            </a:pPr>
            <a:r>
              <a:rPr b="0" i="0" lang="en-US" sz="1200" u="none" cap="none" strike="noStrike">
                <a:solidFill>
                  <a:srgbClr val="3B3535"/>
                </a:solidFill>
                <a:latin typeface="Sora Light"/>
                <a:ea typeface="Sora Light"/>
                <a:cs typeface="Sora Light"/>
                <a:sym typeface="Sora Light"/>
              </a:rPr>
              <a:t>Las instituciones educativas enfrentan múltiples puntos de dolor que obstaculizan su eficiencia operativa y la calidad del servicio educativo. Estos desafíos afectan directamente la capacidad de directivos, docentes y familias para colaborar efectivamente.</a:t>
            </a:r>
            <a:endParaRPr b="0" i="0" sz="1200" u="none" cap="none" strike="noStrike"/>
          </a:p>
        </p:txBody>
      </p:sp>
      <p:sp>
        <p:nvSpPr>
          <p:cNvPr id="80" name="Google Shape;80;p2"/>
          <p:cNvSpPr/>
          <p:nvPr/>
        </p:nvSpPr>
        <p:spPr>
          <a:xfrm>
            <a:off x="6033849" y="2620328"/>
            <a:ext cx="8049101" cy="1179552"/>
          </a:xfrm>
          <a:prstGeom prst="roundRect">
            <a:avLst>
              <a:gd fmla="val 557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6197798" y="2784277"/>
            <a:ext cx="2058233" cy="25729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600"/>
              <a:buFont typeface="Alexandria SemiBold"/>
              <a:buNone/>
            </a:pPr>
            <a:r>
              <a:rPr b="1" i="0" lang="en-US" sz="1600" u="none" cap="none" strike="noStrike">
                <a:solidFill>
                  <a:srgbClr val="3B3535"/>
                </a:solidFill>
                <a:latin typeface="Alexandria SemiBold"/>
                <a:ea typeface="Alexandria SemiBold"/>
                <a:cs typeface="Alexandria SemiBold"/>
                <a:sym typeface="Alexandria SemiBold"/>
              </a:rPr>
              <a:t>Gestión Manual</a:t>
            </a:r>
            <a:endParaRPr b="0" i="0" sz="1600" u="none" cap="none" strike="noStrike"/>
          </a:p>
        </p:txBody>
      </p:sp>
      <p:sp>
        <p:nvSpPr>
          <p:cNvPr id="82" name="Google Shape;82;p2"/>
          <p:cNvSpPr/>
          <p:nvPr/>
        </p:nvSpPr>
        <p:spPr>
          <a:xfrm>
            <a:off x="6197798" y="3135392"/>
            <a:ext cx="7721203" cy="50053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B3535"/>
              </a:buClr>
              <a:buSzPts val="1200"/>
              <a:buFont typeface="Sora Light"/>
              <a:buNone/>
            </a:pPr>
            <a:r>
              <a:rPr b="0" i="0" lang="en-US" sz="1200" u="none" cap="none" strike="noStrike">
                <a:solidFill>
                  <a:srgbClr val="3B3535"/>
                </a:solidFill>
                <a:latin typeface="Sora Light"/>
                <a:ea typeface="Sora Light"/>
                <a:cs typeface="Sora Light"/>
                <a:sym typeface="Sora Light"/>
              </a:rPr>
              <a:t>Excesiva dependencia de procesos manuales para la gestión de expedientes académicos, generando ineficiencias y errores</a:t>
            </a:r>
            <a:endParaRPr b="0" i="0" sz="1200" u="none" cap="none" strike="noStrike"/>
          </a:p>
        </p:txBody>
      </p:sp>
      <p:sp>
        <p:nvSpPr>
          <p:cNvPr id="83" name="Google Shape;83;p2"/>
          <p:cNvSpPr/>
          <p:nvPr/>
        </p:nvSpPr>
        <p:spPr>
          <a:xfrm>
            <a:off x="6033849" y="3956209"/>
            <a:ext cx="8049101" cy="1179552"/>
          </a:xfrm>
          <a:prstGeom prst="roundRect">
            <a:avLst>
              <a:gd fmla="val 557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197800" y="4019525"/>
            <a:ext cx="4334700" cy="3087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600"/>
              <a:buFont typeface="Alexandria SemiBold"/>
              <a:buNone/>
            </a:pPr>
            <a:r>
              <a:rPr b="1" i="0" lang="en-US" sz="1600" u="none" cap="none" strike="noStrike">
                <a:solidFill>
                  <a:srgbClr val="3B3535"/>
                </a:solidFill>
                <a:latin typeface="Alexandria SemiBold"/>
                <a:ea typeface="Alexandria SemiBold"/>
                <a:cs typeface="Alexandria SemiBold"/>
                <a:sym typeface="Alexandria SemiBold"/>
              </a:rPr>
              <a:t>Sistemas Fragmentados</a:t>
            </a:r>
            <a:endParaRPr b="0" i="0" sz="1600" u="none" cap="none" strike="noStrike"/>
          </a:p>
        </p:txBody>
      </p:sp>
      <p:sp>
        <p:nvSpPr>
          <p:cNvPr id="85" name="Google Shape;85;p2"/>
          <p:cNvSpPr/>
          <p:nvPr/>
        </p:nvSpPr>
        <p:spPr>
          <a:xfrm>
            <a:off x="6197798" y="4471273"/>
            <a:ext cx="7721203" cy="50053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B3535"/>
              </a:buClr>
              <a:buSzPts val="1200"/>
              <a:buFont typeface="Sora Light"/>
              <a:buNone/>
            </a:pPr>
            <a:r>
              <a:rPr b="0" i="0" lang="en-US" sz="1200" u="none" cap="none" strike="noStrike">
                <a:solidFill>
                  <a:srgbClr val="3B3535"/>
                </a:solidFill>
                <a:latin typeface="Sora Light"/>
                <a:ea typeface="Sora Light"/>
                <a:cs typeface="Sora Light"/>
                <a:sym typeface="Sora Light"/>
              </a:rPr>
              <a:t>Falta de integración entre diferentes herramientas y sistemas existentes, creando silos de información</a:t>
            </a:r>
            <a:endParaRPr b="0" i="0" sz="1200" u="none" cap="none" strike="noStrike"/>
          </a:p>
        </p:txBody>
      </p:sp>
      <p:sp>
        <p:nvSpPr>
          <p:cNvPr id="86" name="Google Shape;86;p2"/>
          <p:cNvSpPr/>
          <p:nvPr/>
        </p:nvSpPr>
        <p:spPr>
          <a:xfrm>
            <a:off x="6033849" y="5292090"/>
            <a:ext cx="8049101" cy="1179552"/>
          </a:xfrm>
          <a:prstGeom prst="roundRect">
            <a:avLst>
              <a:gd fmla="val 557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197798" y="5456039"/>
            <a:ext cx="2669381" cy="25729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600"/>
              <a:buFont typeface="Alexandria SemiBold"/>
              <a:buNone/>
            </a:pPr>
            <a:r>
              <a:rPr b="1" i="0" lang="en-US" sz="1600" u="none" cap="none" strike="noStrike">
                <a:solidFill>
                  <a:srgbClr val="3B3535"/>
                </a:solidFill>
                <a:latin typeface="Alexandria SemiBold"/>
                <a:ea typeface="Alexandria SemiBold"/>
                <a:cs typeface="Alexandria SemiBold"/>
                <a:sym typeface="Alexandria SemiBold"/>
              </a:rPr>
              <a:t>Comunicación Ineficiente</a:t>
            </a:r>
            <a:endParaRPr b="0" i="0" sz="1600" u="none" cap="none" strike="noStrike"/>
          </a:p>
        </p:txBody>
      </p:sp>
      <p:sp>
        <p:nvSpPr>
          <p:cNvPr id="88" name="Google Shape;88;p2"/>
          <p:cNvSpPr/>
          <p:nvPr/>
        </p:nvSpPr>
        <p:spPr>
          <a:xfrm>
            <a:off x="6197798" y="5807154"/>
            <a:ext cx="7721203" cy="50053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B3535"/>
              </a:buClr>
              <a:buSzPts val="1200"/>
              <a:buFont typeface="Sora Light"/>
              <a:buNone/>
            </a:pPr>
            <a:r>
              <a:rPr b="0" i="0" lang="en-US" sz="1200" u="none" cap="none" strike="noStrike">
                <a:solidFill>
                  <a:srgbClr val="3B3535"/>
                </a:solidFill>
                <a:latin typeface="Sora Light"/>
                <a:ea typeface="Sora Light"/>
                <a:cs typeface="Sora Light"/>
                <a:sym typeface="Sora Light"/>
              </a:rPr>
              <a:t>La comunicación fragmentada dificulta la colaboración entre directivos, docentes, alumnos y familias</a:t>
            </a:r>
            <a:endParaRPr b="0" i="0" sz="1200" u="none" cap="none" strike="noStrike"/>
          </a:p>
        </p:txBody>
      </p:sp>
      <p:sp>
        <p:nvSpPr>
          <p:cNvPr id="89" name="Google Shape;89;p2"/>
          <p:cNvSpPr/>
          <p:nvPr/>
        </p:nvSpPr>
        <p:spPr>
          <a:xfrm>
            <a:off x="6033849" y="6627971"/>
            <a:ext cx="8049101" cy="1179552"/>
          </a:xfrm>
          <a:prstGeom prst="roundRect">
            <a:avLst>
              <a:gd fmla="val 5570"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197801" y="6791925"/>
            <a:ext cx="3630000" cy="2574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600"/>
              <a:buFont typeface="Alexandria SemiBold"/>
              <a:buNone/>
            </a:pPr>
            <a:r>
              <a:rPr b="1" i="0" lang="en-US" sz="1600" u="none" cap="none" strike="noStrike">
                <a:solidFill>
                  <a:srgbClr val="3B3535"/>
                </a:solidFill>
                <a:latin typeface="Alexandria SemiBold"/>
                <a:ea typeface="Alexandria SemiBold"/>
                <a:cs typeface="Alexandria SemiBold"/>
                <a:sym typeface="Alexandria SemiBold"/>
              </a:rPr>
              <a:t>Decisiones Retrasadas</a:t>
            </a:r>
            <a:endParaRPr b="0" i="0" sz="1600" u="none" cap="none" strike="noStrike"/>
          </a:p>
        </p:txBody>
      </p:sp>
      <p:sp>
        <p:nvSpPr>
          <p:cNvPr id="91" name="Google Shape;91;p2"/>
          <p:cNvSpPr/>
          <p:nvPr/>
        </p:nvSpPr>
        <p:spPr>
          <a:xfrm>
            <a:off x="6197798" y="7143036"/>
            <a:ext cx="7721203" cy="500539"/>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3B3535"/>
              </a:buClr>
              <a:buSzPts val="1200"/>
              <a:buFont typeface="Sora Light"/>
              <a:buNone/>
            </a:pPr>
            <a:r>
              <a:rPr b="0" i="0" lang="en-US" sz="1200" u="none" cap="none" strike="noStrike">
                <a:solidFill>
                  <a:srgbClr val="3B3535"/>
                </a:solidFill>
                <a:latin typeface="Sora Light"/>
                <a:ea typeface="Sora Light"/>
                <a:cs typeface="Sora Light"/>
                <a:sym typeface="Sora Light"/>
              </a:rPr>
              <a:t>Estos problemas impiden una toma de decisiones estratégica, informada y eficiente basada en datos actualizados</a:t>
            </a:r>
            <a:endParaRPr b="0" i="0" sz="12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3"/>
          <p:cNvSpPr/>
          <p:nvPr/>
        </p:nvSpPr>
        <p:spPr>
          <a:xfrm>
            <a:off x="758300" y="888075"/>
            <a:ext cx="122154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Alexandria SemiBold"/>
              <a:buNone/>
            </a:pPr>
            <a:r>
              <a:rPr b="1" i="0" lang="en-US" sz="4450" u="none" cap="none" strike="noStrike">
                <a:solidFill>
                  <a:srgbClr val="1F1E1E"/>
                </a:solidFill>
                <a:latin typeface="Alexandria SemiBold"/>
                <a:ea typeface="Alexandria SemiBold"/>
                <a:cs typeface="Alexandria SemiBold"/>
                <a:sym typeface="Alexandria SemiBold"/>
              </a:rPr>
              <a:t>Una Solución Cohesiva para la Educación</a:t>
            </a:r>
            <a:endParaRPr b="0" i="0" sz="4450" u="none" cap="none" strike="noStrike"/>
          </a:p>
        </p:txBody>
      </p:sp>
      <p:sp>
        <p:nvSpPr>
          <p:cNvPr id="98" name="Google Shape;98;p3"/>
          <p:cNvSpPr/>
          <p:nvPr/>
        </p:nvSpPr>
        <p:spPr>
          <a:xfrm>
            <a:off x="758309" y="2120622"/>
            <a:ext cx="7656790"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Light"/>
              <a:buNone/>
            </a:pPr>
            <a:r>
              <a:rPr b="0" i="0" lang="en-US" sz="1700" u="none" cap="none" strike="noStrike">
                <a:solidFill>
                  <a:srgbClr val="3B3535"/>
                </a:solidFill>
                <a:latin typeface="Sora Light"/>
                <a:ea typeface="Sora Light"/>
                <a:cs typeface="Sora Light"/>
                <a:sym typeface="Sora Light"/>
              </a:rPr>
              <a:t>El proyecto APT desarrolla una </a:t>
            </a:r>
            <a:r>
              <a:rPr b="1" i="0" lang="en-US" sz="1700" u="none" cap="none" strike="noStrike">
                <a:solidFill>
                  <a:srgbClr val="3B3535"/>
                </a:solidFill>
                <a:latin typeface="Sora Light"/>
                <a:ea typeface="Sora Light"/>
                <a:cs typeface="Sora Light"/>
                <a:sym typeface="Sora Light"/>
              </a:rPr>
              <a:t>plataforma SaaS educativa integral</a:t>
            </a:r>
            <a:r>
              <a:rPr b="0" i="0" lang="en-US" sz="1700" u="none" cap="none" strike="noStrike">
                <a:solidFill>
                  <a:srgbClr val="3B3535"/>
                </a:solidFill>
                <a:latin typeface="Sora Light"/>
                <a:ea typeface="Sora Light"/>
                <a:cs typeface="Sora Light"/>
                <a:sym typeface="Sora Light"/>
              </a:rPr>
              <a:t> diseñada específicamente para transformar el ecosistema educativo mediante tecnología unificada y accesible.</a:t>
            </a:r>
            <a:endParaRPr b="0" i="0" sz="1700" u="none" cap="none" strike="noStrike"/>
          </a:p>
        </p:txBody>
      </p:sp>
      <p:sp>
        <p:nvSpPr>
          <p:cNvPr id="99" name="Google Shape;99;p3"/>
          <p:cNvSpPr/>
          <p:nvPr/>
        </p:nvSpPr>
        <p:spPr>
          <a:xfrm>
            <a:off x="758309" y="3355658"/>
            <a:ext cx="7656790"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Light"/>
              <a:buNone/>
            </a:pPr>
            <a:r>
              <a:rPr b="1" i="0" lang="en-US" sz="1700" u="none" cap="none" strike="noStrike">
                <a:solidFill>
                  <a:srgbClr val="3B3535"/>
                </a:solidFill>
                <a:latin typeface="Sora Light"/>
                <a:ea typeface="Sora Light"/>
                <a:cs typeface="Sora Light"/>
                <a:sym typeface="Sora Light"/>
              </a:rPr>
              <a:t>Objetivo principal:</a:t>
            </a:r>
            <a:r>
              <a:rPr b="0" i="0" lang="en-US" sz="1700" u="none" cap="none" strike="noStrike">
                <a:solidFill>
                  <a:srgbClr val="3B3535"/>
                </a:solidFill>
                <a:latin typeface="Sora Light"/>
                <a:ea typeface="Sora Light"/>
                <a:cs typeface="Sora Light"/>
                <a:sym typeface="Sora Light"/>
              </a:rPr>
              <a:t> Unificar herramientas críticas para optimizar procesos administrativos, mejorar la comunicación institucional y proporcionar insights accionables basados en el análisis del rendimiento académico.</a:t>
            </a:r>
            <a:endParaRPr b="0" i="0" sz="1700" u="none" cap="none" strike="noStrike"/>
          </a:p>
        </p:txBody>
      </p:sp>
      <p:sp>
        <p:nvSpPr>
          <p:cNvPr id="100" name="Google Shape;100;p3"/>
          <p:cNvSpPr/>
          <p:nvPr/>
        </p:nvSpPr>
        <p:spPr>
          <a:xfrm>
            <a:off x="758309" y="4937403"/>
            <a:ext cx="7656790"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Light"/>
              <a:buNone/>
            </a:pPr>
            <a:r>
              <a:rPr b="0" i="0" lang="en-US" sz="1700" u="none" cap="none" strike="noStrike">
                <a:solidFill>
                  <a:srgbClr val="3B3535"/>
                </a:solidFill>
                <a:latin typeface="Sora Light"/>
                <a:ea typeface="Sora Light"/>
                <a:cs typeface="Sora Light"/>
                <a:sym typeface="Sora Light"/>
              </a:rPr>
              <a:t>Buscamos resolver los puntos de dolor tradicionales eliminando procesos manuales, integrando sistemas fragmentados y acelerando la generación de reportes estratégicos.</a:t>
            </a:r>
            <a:endParaRPr b="0" i="0" sz="1700" u="none" cap="none" strike="noStrike"/>
          </a:p>
        </p:txBody>
      </p:sp>
      <p:pic>
        <p:nvPicPr>
          <p:cNvPr descr="preencoded.png" id="101" name="Google Shape;101;p3"/>
          <p:cNvPicPr preferRelativeResize="0"/>
          <p:nvPr/>
        </p:nvPicPr>
        <p:blipFill rotWithShape="1">
          <a:blip r:embed="rId3">
            <a:alphaModFix/>
          </a:blip>
          <a:srcRect b="0" l="0" r="0" t="0"/>
          <a:stretch/>
        </p:blipFill>
        <p:spPr>
          <a:xfrm>
            <a:off x="8951357" y="2169438"/>
            <a:ext cx="4928235" cy="4928235"/>
          </a:xfrm>
          <a:prstGeom prst="rect">
            <a:avLst/>
          </a:prstGeom>
          <a:noFill/>
          <a:ln>
            <a:noFill/>
          </a:ln>
        </p:spPr>
      </p:pic>
      <p:sp>
        <p:nvSpPr>
          <p:cNvPr id="102" name="Google Shape;102;p3"/>
          <p:cNvSpPr/>
          <p:nvPr/>
        </p:nvSpPr>
        <p:spPr>
          <a:xfrm>
            <a:off x="12840525" y="7797575"/>
            <a:ext cx="1662900" cy="308700"/>
          </a:xfrm>
          <a:prstGeom prst="rect">
            <a:avLst/>
          </a:prstGeom>
          <a:solidFill>
            <a:srgbClr val="FFFAFA"/>
          </a:solidFill>
          <a:ln cap="flat" cmpd="sng" w="9525">
            <a:solidFill>
              <a:srgbClr val="FFFA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
          <p:cNvSpPr/>
          <p:nvPr/>
        </p:nvSpPr>
        <p:spPr>
          <a:xfrm>
            <a:off x="12840525" y="7797575"/>
            <a:ext cx="1662900" cy="308700"/>
          </a:xfrm>
          <a:prstGeom prst="rect">
            <a:avLst/>
          </a:prstGeom>
          <a:solidFill>
            <a:srgbClr val="FFFAFA"/>
          </a:solidFill>
          <a:ln cap="flat" cmpd="sng" w="9525">
            <a:solidFill>
              <a:srgbClr val="FFFA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preencoded.png" id="109" name="Google Shape;109;p4"/>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10" name="Google Shape;110;p4"/>
          <p:cNvSpPr/>
          <p:nvPr/>
        </p:nvSpPr>
        <p:spPr>
          <a:xfrm>
            <a:off x="578048" y="711994"/>
            <a:ext cx="7987903" cy="1086564"/>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F1E1E"/>
              </a:buClr>
              <a:buSzPts val="3400"/>
              <a:buFont typeface="Alexandria SemiBold"/>
              <a:buNone/>
            </a:pPr>
            <a:r>
              <a:rPr b="1" i="0" lang="en-US" sz="3400" u="none" cap="none" strike="noStrike">
                <a:solidFill>
                  <a:srgbClr val="1F1E1E"/>
                </a:solidFill>
                <a:latin typeface="Alexandria SemiBold"/>
                <a:ea typeface="Alexandria SemiBold"/>
                <a:cs typeface="Alexandria SemiBold"/>
                <a:sym typeface="Alexandria SemiBold"/>
              </a:rPr>
              <a:t>Transformar la Educación con Tecnología Unificada</a:t>
            </a:r>
            <a:endParaRPr b="0" i="0" sz="3400" u="none" cap="none" strike="noStrike"/>
          </a:p>
        </p:txBody>
      </p:sp>
      <p:sp>
        <p:nvSpPr>
          <p:cNvPr id="111" name="Google Shape;111;p4"/>
          <p:cNvSpPr/>
          <p:nvPr/>
        </p:nvSpPr>
        <p:spPr>
          <a:xfrm>
            <a:off x="578052" y="1914859"/>
            <a:ext cx="5877300" cy="271500"/>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1F1E1E"/>
              </a:buClr>
              <a:buSzPts val="1700"/>
              <a:buFont typeface="Alexandria SemiBold"/>
              <a:buNone/>
            </a:pPr>
            <a:r>
              <a:rPr b="1" i="0" lang="en-US" sz="1700" u="none" cap="none" strike="noStrike">
                <a:solidFill>
                  <a:srgbClr val="1F1E1E"/>
                </a:solidFill>
                <a:latin typeface="Alexandria SemiBold"/>
                <a:ea typeface="Alexandria SemiBold"/>
                <a:cs typeface="Alexandria SemiBold"/>
                <a:sym typeface="Alexandria SemiBold"/>
              </a:rPr>
              <a:t>Tres Pilares Fundamentales</a:t>
            </a:r>
            <a:endParaRPr b="0" i="0" sz="1700" u="none" cap="none" strike="noStrike"/>
          </a:p>
        </p:txBody>
      </p:sp>
      <p:sp>
        <p:nvSpPr>
          <p:cNvPr id="112" name="Google Shape;112;p4"/>
          <p:cNvSpPr/>
          <p:nvPr/>
        </p:nvSpPr>
        <p:spPr>
          <a:xfrm>
            <a:off x="578048" y="2383750"/>
            <a:ext cx="7987903" cy="1539240"/>
          </a:xfrm>
          <a:prstGeom prst="roundRect">
            <a:avLst>
              <a:gd fmla="val 4507" name="adj"/>
            </a:avLst>
          </a:prstGeom>
          <a:solidFill>
            <a:srgbClr val="FFFAFA"/>
          </a:solidFill>
          <a:ln cap="flat" cmpd="sng" w="22850">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600908" y="2406610"/>
            <a:ext cx="660678" cy="1493520"/>
          </a:xfrm>
          <a:prstGeom prst="roundRect">
            <a:avLst>
              <a:gd fmla="val 6348" name="adj"/>
            </a:avLst>
          </a:prstGeom>
          <a:solidFill>
            <a:srgbClr val="D5D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4" name="Google Shape;114;p4"/>
          <p:cNvPicPr preferRelativeResize="0"/>
          <p:nvPr/>
        </p:nvPicPr>
        <p:blipFill rotWithShape="1">
          <a:blip r:embed="rId4">
            <a:alphaModFix/>
          </a:blip>
          <a:srcRect b="0" l="0" r="0" t="0"/>
          <a:stretch/>
        </p:blipFill>
        <p:spPr>
          <a:xfrm>
            <a:off x="803553" y="2998470"/>
            <a:ext cx="247650" cy="309682"/>
          </a:xfrm>
          <a:prstGeom prst="rect">
            <a:avLst/>
          </a:prstGeom>
          <a:noFill/>
          <a:ln>
            <a:noFill/>
          </a:ln>
        </p:spPr>
      </p:pic>
      <p:sp>
        <p:nvSpPr>
          <p:cNvPr id="115" name="Google Shape;115;p4"/>
          <p:cNvSpPr/>
          <p:nvPr/>
        </p:nvSpPr>
        <p:spPr>
          <a:xfrm>
            <a:off x="1426725" y="2571750"/>
            <a:ext cx="5315400" cy="271500"/>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3B3535"/>
              </a:buClr>
              <a:buSzPts val="1700"/>
              <a:buFont typeface="Alexandria SemiBold"/>
              <a:buNone/>
            </a:pPr>
            <a:r>
              <a:rPr b="1" i="0" lang="en-US" sz="1700" u="none" cap="none" strike="noStrike">
                <a:solidFill>
                  <a:srgbClr val="3B3535"/>
                </a:solidFill>
                <a:latin typeface="Alexandria SemiBold"/>
                <a:ea typeface="Alexandria SemiBold"/>
                <a:cs typeface="Alexandria SemiBold"/>
                <a:sym typeface="Alexandria SemiBold"/>
              </a:rPr>
              <a:t>Gestión Académica Centralizada</a:t>
            </a:r>
            <a:endParaRPr b="0" i="0" sz="1700" u="none" cap="none" strike="noStrike"/>
          </a:p>
        </p:txBody>
      </p:sp>
      <p:sp>
        <p:nvSpPr>
          <p:cNvPr id="116" name="Google Shape;116;p4"/>
          <p:cNvSpPr/>
          <p:nvPr/>
        </p:nvSpPr>
        <p:spPr>
          <a:xfrm>
            <a:off x="1426726" y="2942392"/>
            <a:ext cx="7116366" cy="792599"/>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3B3535"/>
              </a:buClr>
              <a:buSzPts val="1300"/>
              <a:buFont typeface="Sora Light"/>
              <a:buNone/>
            </a:pPr>
            <a:r>
              <a:rPr b="0" i="0" lang="en-US" sz="1300" u="none" cap="none" strike="noStrike">
                <a:solidFill>
                  <a:srgbClr val="3B3535"/>
                </a:solidFill>
                <a:latin typeface="Sora Light"/>
                <a:ea typeface="Sora Light"/>
                <a:cs typeface="Sora Light"/>
                <a:sym typeface="Sora Light"/>
              </a:rPr>
              <a:t>Digitalización eficiente de expedientes, calificaciones y currículos académicos. Eliminación de procesos manuales propensos a errores mediante automatización inteligente.</a:t>
            </a:r>
            <a:endParaRPr b="0" i="0" sz="1300" u="none" cap="none" strike="noStrike"/>
          </a:p>
        </p:txBody>
      </p:sp>
      <p:sp>
        <p:nvSpPr>
          <p:cNvPr id="117" name="Google Shape;117;p4"/>
          <p:cNvSpPr/>
          <p:nvPr/>
        </p:nvSpPr>
        <p:spPr>
          <a:xfrm>
            <a:off x="578048" y="4088130"/>
            <a:ext cx="7987903" cy="1275040"/>
          </a:xfrm>
          <a:prstGeom prst="roundRect">
            <a:avLst>
              <a:gd fmla="val 5441" name="adj"/>
            </a:avLst>
          </a:prstGeom>
          <a:solidFill>
            <a:srgbClr val="FFFAFA"/>
          </a:solidFill>
          <a:ln cap="flat" cmpd="sng" w="22850">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
          <p:cNvSpPr/>
          <p:nvPr/>
        </p:nvSpPr>
        <p:spPr>
          <a:xfrm>
            <a:off x="600908" y="4110990"/>
            <a:ext cx="660678" cy="1229320"/>
          </a:xfrm>
          <a:prstGeom prst="roundRect">
            <a:avLst>
              <a:gd fmla="val 6348" name="adj"/>
            </a:avLst>
          </a:prstGeom>
          <a:solidFill>
            <a:srgbClr val="D5D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19" name="Google Shape;119;p4"/>
          <p:cNvPicPr preferRelativeResize="0"/>
          <p:nvPr/>
        </p:nvPicPr>
        <p:blipFill rotWithShape="1">
          <a:blip r:embed="rId5">
            <a:alphaModFix/>
          </a:blip>
          <a:srcRect b="0" l="0" r="0" t="0"/>
          <a:stretch/>
        </p:blipFill>
        <p:spPr>
          <a:xfrm>
            <a:off x="803553" y="4570809"/>
            <a:ext cx="247650" cy="309682"/>
          </a:xfrm>
          <a:prstGeom prst="rect">
            <a:avLst/>
          </a:prstGeom>
          <a:noFill/>
          <a:ln>
            <a:noFill/>
          </a:ln>
        </p:spPr>
      </p:pic>
      <p:sp>
        <p:nvSpPr>
          <p:cNvPr id="120" name="Google Shape;120;p4"/>
          <p:cNvSpPr/>
          <p:nvPr/>
        </p:nvSpPr>
        <p:spPr>
          <a:xfrm>
            <a:off x="1426724" y="4276125"/>
            <a:ext cx="4878600" cy="271500"/>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3B3535"/>
              </a:buClr>
              <a:buSzPts val="1700"/>
              <a:buFont typeface="Alexandria SemiBold"/>
              <a:buNone/>
            </a:pPr>
            <a:r>
              <a:rPr b="1" i="0" lang="en-US" sz="1700" u="none" cap="none" strike="noStrike">
                <a:solidFill>
                  <a:srgbClr val="3B3535"/>
                </a:solidFill>
                <a:latin typeface="Alexandria SemiBold"/>
                <a:ea typeface="Alexandria SemiBold"/>
                <a:cs typeface="Alexandria SemiBold"/>
                <a:sym typeface="Alexandria SemiBold"/>
              </a:rPr>
              <a:t>Comunicación Fluida</a:t>
            </a:r>
            <a:endParaRPr b="0" i="0" sz="1700" u="none" cap="none" strike="noStrike"/>
          </a:p>
        </p:txBody>
      </p:sp>
      <p:sp>
        <p:nvSpPr>
          <p:cNvPr id="121" name="Google Shape;121;p4"/>
          <p:cNvSpPr/>
          <p:nvPr/>
        </p:nvSpPr>
        <p:spPr>
          <a:xfrm>
            <a:off x="1426726" y="4646771"/>
            <a:ext cx="7116366" cy="528399"/>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3B3535"/>
              </a:buClr>
              <a:buSzPts val="1300"/>
              <a:buFont typeface="Sora Light"/>
              <a:buNone/>
            </a:pPr>
            <a:r>
              <a:rPr b="0" i="0" lang="en-US" sz="1300" u="none" cap="none" strike="noStrike">
                <a:solidFill>
                  <a:srgbClr val="3B3535"/>
                </a:solidFill>
                <a:latin typeface="Sora Light"/>
                <a:ea typeface="Sora Light"/>
                <a:cs typeface="Sora Light"/>
                <a:sym typeface="Sora Light"/>
              </a:rPr>
              <a:t>Conexión instantánea y bidireccional entre docentes, estudiantes y familias. Canales unificados que facilitan la colaboración y el seguimiento del progreso educativo.</a:t>
            </a:r>
            <a:endParaRPr b="0" i="0" sz="1300" u="none" cap="none" strike="noStrike"/>
          </a:p>
        </p:txBody>
      </p:sp>
      <p:sp>
        <p:nvSpPr>
          <p:cNvPr id="122" name="Google Shape;122;p4"/>
          <p:cNvSpPr/>
          <p:nvPr/>
        </p:nvSpPr>
        <p:spPr>
          <a:xfrm>
            <a:off x="578048" y="5528310"/>
            <a:ext cx="7987903" cy="1275040"/>
          </a:xfrm>
          <a:prstGeom prst="roundRect">
            <a:avLst>
              <a:gd fmla="val 5441" name="adj"/>
            </a:avLst>
          </a:prstGeom>
          <a:solidFill>
            <a:srgbClr val="FFFAFA"/>
          </a:solidFill>
          <a:ln cap="flat" cmpd="sng" w="22850">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600908" y="5551170"/>
            <a:ext cx="660678" cy="1229320"/>
          </a:xfrm>
          <a:prstGeom prst="roundRect">
            <a:avLst>
              <a:gd fmla="val 6348" name="adj"/>
            </a:avLst>
          </a:prstGeom>
          <a:solidFill>
            <a:srgbClr val="D5DC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24" name="Google Shape;124;p4"/>
          <p:cNvPicPr preferRelativeResize="0"/>
          <p:nvPr/>
        </p:nvPicPr>
        <p:blipFill rotWithShape="1">
          <a:blip r:embed="rId6">
            <a:alphaModFix/>
          </a:blip>
          <a:srcRect b="0" l="0" r="0" t="0"/>
          <a:stretch/>
        </p:blipFill>
        <p:spPr>
          <a:xfrm>
            <a:off x="803553" y="6010989"/>
            <a:ext cx="247650" cy="309682"/>
          </a:xfrm>
          <a:prstGeom prst="rect">
            <a:avLst/>
          </a:prstGeom>
          <a:noFill/>
          <a:ln>
            <a:noFill/>
          </a:ln>
        </p:spPr>
      </p:pic>
      <p:sp>
        <p:nvSpPr>
          <p:cNvPr id="125" name="Google Shape;125;p4"/>
          <p:cNvSpPr/>
          <p:nvPr/>
        </p:nvSpPr>
        <p:spPr>
          <a:xfrm>
            <a:off x="1426724" y="5716300"/>
            <a:ext cx="4822500" cy="271500"/>
          </a:xfrm>
          <a:prstGeom prst="rect">
            <a:avLst/>
          </a:prstGeom>
          <a:noFill/>
          <a:ln>
            <a:noFill/>
          </a:ln>
        </p:spPr>
        <p:txBody>
          <a:bodyPr anchorCtr="0" anchor="t" bIns="0" lIns="0" spcFirstLastPara="1" rIns="0" wrap="square" tIns="0">
            <a:noAutofit/>
          </a:bodyPr>
          <a:lstStyle/>
          <a:p>
            <a:pPr indent="0" lvl="0" marL="0" marR="0" rtl="0" algn="l">
              <a:lnSpc>
                <a:spcPct val="123529"/>
              </a:lnSpc>
              <a:spcBef>
                <a:spcPts val="0"/>
              </a:spcBef>
              <a:spcAft>
                <a:spcPts val="0"/>
              </a:spcAft>
              <a:buClr>
                <a:srgbClr val="3B3535"/>
              </a:buClr>
              <a:buSzPts val="1700"/>
              <a:buFont typeface="Alexandria SemiBold"/>
              <a:buNone/>
            </a:pPr>
            <a:r>
              <a:rPr b="1" i="0" lang="en-US" sz="1700" u="none" cap="none" strike="noStrike">
                <a:solidFill>
                  <a:srgbClr val="3B3535"/>
                </a:solidFill>
                <a:latin typeface="Alexandria SemiBold"/>
                <a:ea typeface="Alexandria SemiBold"/>
                <a:cs typeface="Alexandria SemiBold"/>
                <a:sym typeface="Alexandria SemiBold"/>
              </a:rPr>
              <a:t>Análisis de Datos Potente</a:t>
            </a:r>
            <a:endParaRPr b="0" i="0" sz="1700" u="none" cap="none" strike="noStrike"/>
          </a:p>
        </p:txBody>
      </p:sp>
      <p:sp>
        <p:nvSpPr>
          <p:cNvPr id="126" name="Google Shape;126;p4"/>
          <p:cNvSpPr/>
          <p:nvPr/>
        </p:nvSpPr>
        <p:spPr>
          <a:xfrm>
            <a:off x="1426726" y="6086951"/>
            <a:ext cx="7116366" cy="528399"/>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3B3535"/>
              </a:buClr>
              <a:buSzPts val="1300"/>
              <a:buFont typeface="Sora Light"/>
              <a:buNone/>
            </a:pPr>
            <a:r>
              <a:rPr b="0" i="0" lang="en-US" sz="1300" u="none" cap="none" strike="noStrike">
                <a:solidFill>
                  <a:srgbClr val="3B3535"/>
                </a:solidFill>
                <a:latin typeface="Sora Light"/>
                <a:ea typeface="Sora Light"/>
                <a:cs typeface="Sora Light"/>
                <a:sym typeface="Sora Light"/>
              </a:rPr>
              <a:t>Generación automática de insights y reportes visuales para la toma de decisiones estratégicas basadas en el rendimiento académico y operativo en tiempo real.</a:t>
            </a:r>
            <a:endParaRPr b="0" i="0" sz="1300" u="none" cap="none" strike="noStrike"/>
          </a:p>
        </p:txBody>
      </p:sp>
      <p:sp>
        <p:nvSpPr>
          <p:cNvPr id="127" name="Google Shape;127;p4"/>
          <p:cNvSpPr/>
          <p:nvPr/>
        </p:nvSpPr>
        <p:spPr>
          <a:xfrm>
            <a:off x="578048" y="6989088"/>
            <a:ext cx="7987903" cy="528399"/>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3B3535"/>
              </a:buClr>
              <a:buSzPts val="1300"/>
              <a:buFont typeface="Sora Light"/>
              <a:buNone/>
            </a:pPr>
            <a:r>
              <a:rPr b="0" i="0" lang="en-US" sz="1300" u="none" cap="none" strike="noStrike">
                <a:solidFill>
                  <a:srgbClr val="3B3535"/>
                </a:solidFill>
                <a:latin typeface="Sora Light"/>
                <a:ea typeface="Sora Light"/>
                <a:cs typeface="Sora Light"/>
                <a:sym typeface="Sora Light"/>
              </a:rPr>
              <a:t>Estos pilares trabajan en conjunto para empoderar a toda la comunidad educativa, desde directivos hasta familias.</a:t>
            </a:r>
            <a:endParaRPr b="0" i="0" sz="130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5"/>
          <p:cNvSpPr/>
          <p:nvPr/>
        </p:nvSpPr>
        <p:spPr>
          <a:xfrm>
            <a:off x="12840525" y="7797575"/>
            <a:ext cx="1662900" cy="308700"/>
          </a:xfrm>
          <a:prstGeom prst="rect">
            <a:avLst/>
          </a:prstGeom>
          <a:solidFill>
            <a:srgbClr val="FFFAFA"/>
          </a:solidFill>
          <a:ln cap="flat" cmpd="sng" w="9525">
            <a:solidFill>
              <a:srgbClr val="FFFA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4" name="Google Shape;134;p5"/>
          <p:cNvSpPr/>
          <p:nvPr/>
        </p:nvSpPr>
        <p:spPr>
          <a:xfrm>
            <a:off x="379095" y="297894"/>
            <a:ext cx="4875609" cy="356235"/>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1F1E1E"/>
              </a:buClr>
              <a:buSzPts val="2200"/>
              <a:buFont typeface="Alexandria SemiBold"/>
              <a:buNone/>
            </a:pPr>
            <a:r>
              <a:rPr b="1" i="0" lang="en-US" sz="2200" u="none" cap="none" strike="noStrike">
                <a:solidFill>
                  <a:srgbClr val="1F1E1E"/>
                </a:solidFill>
                <a:latin typeface="Alexandria SemiBold"/>
                <a:ea typeface="Alexandria SemiBold"/>
                <a:cs typeface="Alexandria SemiBold"/>
                <a:sym typeface="Alexandria SemiBold"/>
              </a:rPr>
              <a:t>Enfoque Ágil y Roadmap Iterativo</a:t>
            </a:r>
            <a:endParaRPr b="0" i="0" sz="2200" u="none" cap="none" strike="noStrike"/>
          </a:p>
        </p:txBody>
      </p:sp>
      <p:sp>
        <p:nvSpPr>
          <p:cNvPr id="135" name="Google Shape;135;p5"/>
          <p:cNvSpPr/>
          <p:nvPr/>
        </p:nvSpPr>
        <p:spPr>
          <a:xfrm>
            <a:off x="379095" y="924758"/>
            <a:ext cx="2292191" cy="213836"/>
          </a:xfrm>
          <a:prstGeom prst="rect">
            <a:avLst/>
          </a:prstGeom>
          <a:noFill/>
          <a:ln>
            <a:noFill/>
          </a:ln>
        </p:spPr>
        <p:txBody>
          <a:bodyPr anchorCtr="0" anchor="t" bIns="0" lIns="0" spcFirstLastPara="1" rIns="0" wrap="square" tIns="0">
            <a:noAutofit/>
          </a:bodyPr>
          <a:lstStyle/>
          <a:p>
            <a:pPr indent="0" lvl="0" marL="0" marR="0" rtl="0" algn="l">
              <a:lnSpc>
                <a:spcPct val="126923"/>
              </a:lnSpc>
              <a:spcBef>
                <a:spcPts val="0"/>
              </a:spcBef>
              <a:spcAft>
                <a:spcPts val="0"/>
              </a:spcAft>
              <a:buClr>
                <a:srgbClr val="1F1E1E"/>
              </a:buClr>
              <a:buSzPts val="1300"/>
              <a:buFont typeface="Alexandria SemiBold"/>
              <a:buNone/>
            </a:pPr>
            <a:r>
              <a:rPr b="1" i="0" lang="en-US" sz="1300" u="none" cap="none" strike="noStrike">
                <a:solidFill>
                  <a:srgbClr val="1F1E1E"/>
                </a:solidFill>
                <a:latin typeface="Alexandria SemiBold"/>
                <a:ea typeface="Alexandria SemiBold"/>
                <a:cs typeface="Alexandria SemiBold"/>
                <a:sym typeface="Alexandria SemiBold"/>
              </a:rPr>
              <a:t>Metodología de Desarrollo</a:t>
            </a:r>
            <a:endParaRPr b="0" i="0" sz="1300" u="none" cap="none" strike="noStrike"/>
          </a:p>
        </p:txBody>
      </p:sp>
      <p:sp>
        <p:nvSpPr>
          <p:cNvPr id="136" name="Google Shape;136;p5"/>
          <p:cNvSpPr/>
          <p:nvPr/>
        </p:nvSpPr>
        <p:spPr>
          <a:xfrm>
            <a:off x="379100" y="1246829"/>
            <a:ext cx="6097200" cy="10671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850"/>
              <a:buFont typeface="Sora Light"/>
              <a:buNone/>
            </a:pPr>
            <a:r>
              <a:rPr b="0" i="0" lang="en-US" sz="1350" u="none" cap="none" strike="noStrike">
                <a:solidFill>
                  <a:srgbClr val="3B3535"/>
                </a:solidFill>
                <a:latin typeface="Sora Light"/>
                <a:ea typeface="Sora Light"/>
                <a:cs typeface="Sora Light"/>
                <a:sym typeface="Sora Light"/>
              </a:rPr>
              <a:t>Aplicamos un </a:t>
            </a:r>
            <a:r>
              <a:rPr b="1" i="0" lang="en-US" sz="1350" u="none" cap="none" strike="noStrike">
                <a:solidFill>
                  <a:srgbClr val="3B3535"/>
                </a:solidFill>
                <a:latin typeface="Sora Light"/>
                <a:ea typeface="Sora Light"/>
                <a:cs typeface="Sora Light"/>
                <a:sym typeface="Sora Light"/>
              </a:rPr>
              <a:t>enfoque ágil</a:t>
            </a:r>
            <a:r>
              <a:rPr b="0" i="0" lang="en-US" sz="1350" u="none" cap="none" strike="noStrike">
                <a:solidFill>
                  <a:srgbClr val="3B3535"/>
                </a:solidFill>
                <a:latin typeface="Sora Light"/>
                <a:ea typeface="Sora Light"/>
                <a:cs typeface="Sora Light"/>
                <a:sym typeface="Sora Light"/>
              </a:rPr>
              <a:t> que inicia con un Producto Mínimo Viable (MVP) y evoluciona mediante un roadmap iterativo basado en retroalimentación continua.</a:t>
            </a:r>
            <a:endParaRPr b="0" i="0" sz="1350" u="none" cap="none" strike="noStrike"/>
          </a:p>
        </p:txBody>
      </p:sp>
      <p:sp>
        <p:nvSpPr>
          <p:cNvPr id="137" name="Google Shape;137;p5"/>
          <p:cNvSpPr/>
          <p:nvPr/>
        </p:nvSpPr>
        <p:spPr>
          <a:xfrm>
            <a:off x="379100" y="2471092"/>
            <a:ext cx="6097200" cy="166890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850"/>
              <a:buFont typeface="Sora Light"/>
              <a:buNone/>
            </a:pPr>
            <a:r>
              <a:rPr b="1" i="0" lang="en-US" sz="1350" u="none" cap="none" strike="noStrike">
                <a:solidFill>
                  <a:srgbClr val="3B3535"/>
                </a:solidFill>
                <a:latin typeface="Sora Light"/>
                <a:ea typeface="Sora Light"/>
                <a:cs typeface="Sora Light"/>
                <a:sym typeface="Sora Light"/>
              </a:rPr>
              <a:t>Estructura de trabajo:</a:t>
            </a:r>
            <a:r>
              <a:rPr b="0" i="0" lang="en-US" sz="1350" u="none" cap="none" strike="noStrike">
                <a:solidFill>
                  <a:srgbClr val="3B3535"/>
                </a:solidFill>
                <a:latin typeface="Sora Light"/>
                <a:ea typeface="Sora Light"/>
                <a:cs typeface="Sora Light"/>
                <a:sym typeface="Sora Light"/>
              </a:rPr>
              <a:t> Equipos multidisciplinarios colaborando en sprints de 2 semanas, con lanzamientos iterativos planificados cada 8 semanas para garantizar entregas de valor constantes.</a:t>
            </a:r>
            <a:endParaRPr b="0" i="0" sz="1350" u="none" cap="none" strike="noStrike"/>
          </a:p>
        </p:txBody>
      </p:sp>
      <p:pic>
        <p:nvPicPr>
          <p:cNvPr descr="preencoded.png" id="138" name="Google Shape;138;p5"/>
          <p:cNvPicPr preferRelativeResize="0"/>
          <p:nvPr/>
        </p:nvPicPr>
        <p:blipFill rotWithShape="1">
          <a:blip r:embed="rId3">
            <a:alphaModFix/>
          </a:blip>
          <a:srcRect b="0" l="0" r="0" t="0"/>
          <a:stretch/>
        </p:blipFill>
        <p:spPr>
          <a:xfrm>
            <a:off x="7798351" y="924751"/>
            <a:ext cx="5832549" cy="5832577"/>
          </a:xfrm>
          <a:prstGeom prst="rect">
            <a:avLst/>
          </a:prstGeom>
          <a:noFill/>
          <a:ln>
            <a:noFill/>
          </a:ln>
        </p:spPr>
      </p:pic>
      <p:sp>
        <p:nvSpPr>
          <p:cNvPr id="139" name="Google Shape;139;p5"/>
          <p:cNvSpPr/>
          <p:nvPr/>
        </p:nvSpPr>
        <p:spPr>
          <a:xfrm>
            <a:off x="7307580" y="8115062"/>
            <a:ext cx="15240" cy="2113717"/>
          </a:xfrm>
          <a:prstGeom prst="roundRect">
            <a:avLst>
              <a:gd fmla="val 298550" name="adj"/>
            </a:avLst>
          </a:prstGeom>
          <a:solidFill>
            <a:srgbClr val="BBC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6883658" y="8229243"/>
            <a:ext cx="324922" cy="15240"/>
          </a:xfrm>
          <a:prstGeom prst="roundRect">
            <a:avLst>
              <a:gd fmla="val 298550" name="adj"/>
            </a:avLst>
          </a:prstGeom>
          <a:solidFill>
            <a:srgbClr val="BBC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7193340" y="8115062"/>
            <a:ext cx="243721" cy="243721"/>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7229654" y="8130004"/>
            <a:ext cx="170974" cy="21371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1300"/>
              <a:buFont typeface="Alexandria SemiBold"/>
              <a:buNone/>
            </a:pPr>
            <a:r>
              <a:rPr b="1" i="0" lang="en-US" sz="1300" u="none" cap="none" strike="noStrike">
                <a:solidFill>
                  <a:srgbClr val="3B3535"/>
                </a:solidFill>
                <a:latin typeface="Alexandria SemiBold"/>
                <a:ea typeface="Alexandria SemiBold"/>
                <a:cs typeface="Alexandria SemiBold"/>
                <a:sym typeface="Alexandria SemiBold"/>
              </a:rPr>
              <a:t>1</a:t>
            </a:r>
            <a:endParaRPr b="0" i="0" sz="1300" u="none" cap="none" strike="noStrike"/>
          </a:p>
        </p:txBody>
      </p:sp>
      <p:sp>
        <p:nvSpPr>
          <p:cNvPr id="143" name="Google Shape;143;p5"/>
          <p:cNvSpPr/>
          <p:nvPr/>
        </p:nvSpPr>
        <p:spPr>
          <a:xfrm>
            <a:off x="5027771" y="8152209"/>
            <a:ext cx="1745813" cy="178118"/>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3B3535"/>
              </a:buClr>
              <a:buSzPts val="1100"/>
              <a:buFont typeface="Alexandria SemiBold"/>
              <a:buNone/>
            </a:pPr>
            <a:r>
              <a:rPr b="1" i="0" lang="en-US" sz="1100" u="none" cap="none" strike="noStrike">
                <a:solidFill>
                  <a:srgbClr val="3B3535"/>
                </a:solidFill>
                <a:latin typeface="Alexandria SemiBold"/>
                <a:ea typeface="Alexandria SemiBold"/>
                <a:cs typeface="Alexandria SemiBold"/>
                <a:sym typeface="Alexandria SemiBold"/>
              </a:rPr>
              <a:t>Fase 1: Núcleo Operativo</a:t>
            </a:r>
            <a:endParaRPr b="0" i="0" sz="1100" u="none" cap="none" strike="noStrike"/>
          </a:p>
        </p:txBody>
      </p:sp>
      <p:sp>
        <p:nvSpPr>
          <p:cNvPr id="144" name="Google Shape;144;p5"/>
          <p:cNvSpPr/>
          <p:nvPr/>
        </p:nvSpPr>
        <p:spPr>
          <a:xfrm>
            <a:off x="379095" y="8395216"/>
            <a:ext cx="6394490" cy="173355"/>
          </a:xfrm>
          <a:prstGeom prst="rect">
            <a:avLst/>
          </a:prstGeom>
          <a:noFill/>
          <a:ln>
            <a:noFill/>
          </a:ln>
        </p:spPr>
        <p:txBody>
          <a:bodyPr anchorCtr="0" anchor="t" bIns="0" lIns="0" spcFirstLastPara="1" rIns="0" wrap="square" tIns="0">
            <a:noAutofit/>
          </a:bodyPr>
          <a:lstStyle/>
          <a:p>
            <a:pPr indent="0" lvl="0" marL="0" marR="0" rtl="0" algn="r">
              <a:lnSpc>
                <a:spcPct val="158823"/>
              </a:lnSpc>
              <a:spcBef>
                <a:spcPts val="0"/>
              </a:spcBef>
              <a:spcAft>
                <a:spcPts val="0"/>
              </a:spcAft>
              <a:buClr>
                <a:srgbClr val="3B3535"/>
              </a:buClr>
              <a:buSzPts val="850"/>
              <a:buFont typeface="Sora Light"/>
              <a:buNone/>
            </a:pPr>
            <a:r>
              <a:rPr b="0" i="0" lang="en-US" sz="850" u="none" cap="none" strike="noStrike">
                <a:solidFill>
                  <a:srgbClr val="3B3535"/>
                </a:solidFill>
                <a:latin typeface="Sora Light"/>
                <a:ea typeface="Sora Light"/>
                <a:cs typeface="Sora Light"/>
                <a:sym typeface="Sora Light"/>
              </a:rPr>
              <a:t>Gestión de expedientes académicos, seguimiento de asistencia inteligente y comunicación básica entre actores clave</a:t>
            </a:r>
            <a:endParaRPr b="0" i="0" sz="850" u="none" cap="none" strike="noStrike"/>
          </a:p>
        </p:txBody>
      </p:sp>
      <p:sp>
        <p:nvSpPr>
          <p:cNvPr id="145" name="Google Shape;145;p5"/>
          <p:cNvSpPr/>
          <p:nvPr/>
        </p:nvSpPr>
        <p:spPr>
          <a:xfrm>
            <a:off x="7421820" y="8879086"/>
            <a:ext cx="324922" cy="15240"/>
          </a:xfrm>
          <a:prstGeom prst="roundRect">
            <a:avLst>
              <a:gd fmla="val 298550" name="adj"/>
            </a:avLst>
          </a:prstGeom>
          <a:solidFill>
            <a:srgbClr val="BBC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7193340" y="8764905"/>
            <a:ext cx="243721" cy="243721"/>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7229654" y="8779847"/>
            <a:ext cx="170974" cy="21371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1300"/>
              <a:buFont typeface="Alexandria SemiBold"/>
              <a:buNone/>
            </a:pPr>
            <a:r>
              <a:rPr b="1" i="0" lang="en-US" sz="1300" u="none" cap="none" strike="noStrike">
                <a:solidFill>
                  <a:srgbClr val="3B3535"/>
                </a:solidFill>
                <a:latin typeface="Alexandria SemiBold"/>
                <a:ea typeface="Alexandria SemiBold"/>
                <a:cs typeface="Alexandria SemiBold"/>
                <a:sym typeface="Alexandria SemiBold"/>
              </a:rPr>
              <a:t>2</a:t>
            </a:r>
            <a:endParaRPr b="0" i="0" sz="1300" u="none" cap="none" strike="noStrike"/>
          </a:p>
        </p:txBody>
      </p:sp>
      <p:sp>
        <p:nvSpPr>
          <p:cNvPr id="148" name="Google Shape;148;p5"/>
          <p:cNvSpPr/>
          <p:nvPr/>
        </p:nvSpPr>
        <p:spPr>
          <a:xfrm>
            <a:off x="7856815" y="8802053"/>
            <a:ext cx="2379940" cy="178118"/>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1100"/>
              <a:buFont typeface="Alexandria SemiBold"/>
              <a:buNone/>
            </a:pPr>
            <a:r>
              <a:rPr b="1" i="0" lang="en-US" sz="1100" u="none" cap="none" strike="noStrike">
                <a:solidFill>
                  <a:srgbClr val="3B3535"/>
                </a:solidFill>
                <a:latin typeface="Alexandria SemiBold"/>
                <a:ea typeface="Alexandria SemiBold"/>
                <a:cs typeface="Alexandria SemiBold"/>
                <a:sym typeface="Alexandria SemiBold"/>
              </a:rPr>
              <a:t>Fase 2: Análisis y Personalización</a:t>
            </a:r>
            <a:endParaRPr b="0" i="0" sz="1100" u="none" cap="none" strike="noStrike"/>
          </a:p>
        </p:txBody>
      </p:sp>
      <p:sp>
        <p:nvSpPr>
          <p:cNvPr id="149" name="Google Shape;149;p5"/>
          <p:cNvSpPr/>
          <p:nvPr/>
        </p:nvSpPr>
        <p:spPr>
          <a:xfrm>
            <a:off x="7856815" y="9045059"/>
            <a:ext cx="6394490" cy="173355"/>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850"/>
              <a:buFont typeface="Sora Light"/>
              <a:buNone/>
            </a:pPr>
            <a:r>
              <a:rPr b="0" i="0" lang="en-US" sz="850" u="none" cap="none" strike="noStrike">
                <a:solidFill>
                  <a:srgbClr val="3B3535"/>
                </a:solidFill>
                <a:latin typeface="Sora Light"/>
                <a:ea typeface="Sora Light"/>
                <a:cs typeface="Sora Light"/>
                <a:sym typeface="Sora Light"/>
              </a:rPr>
              <a:t>Desarrollo de dashboards personalizados y reportes automáticos de rendimiento para docentes y directivos</a:t>
            </a:r>
            <a:endParaRPr b="0" i="0" sz="850" u="none" cap="none" strike="noStrike"/>
          </a:p>
        </p:txBody>
      </p:sp>
      <p:sp>
        <p:nvSpPr>
          <p:cNvPr id="150" name="Google Shape;150;p5"/>
          <p:cNvSpPr/>
          <p:nvPr/>
        </p:nvSpPr>
        <p:spPr>
          <a:xfrm>
            <a:off x="6883658" y="9439156"/>
            <a:ext cx="324922" cy="15240"/>
          </a:xfrm>
          <a:prstGeom prst="roundRect">
            <a:avLst>
              <a:gd fmla="val 298550" name="adj"/>
            </a:avLst>
          </a:prstGeom>
          <a:solidFill>
            <a:srgbClr val="BBC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7193340" y="9324975"/>
            <a:ext cx="243721" cy="243721"/>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7229654" y="9339917"/>
            <a:ext cx="170974" cy="21371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B3535"/>
              </a:buClr>
              <a:buSzPts val="1300"/>
              <a:buFont typeface="Alexandria SemiBold"/>
              <a:buNone/>
            </a:pPr>
            <a:r>
              <a:rPr b="1" i="0" lang="en-US" sz="1300" u="none" cap="none" strike="noStrike">
                <a:solidFill>
                  <a:srgbClr val="3B3535"/>
                </a:solidFill>
                <a:latin typeface="Alexandria SemiBold"/>
                <a:ea typeface="Alexandria SemiBold"/>
                <a:cs typeface="Alexandria SemiBold"/>
                <a:sym typeface="Alexandria SemiBold"/>
              </a:rPr>
              <a:t>3</a:t>
            </a:r>
            <a:endParaRPr b="0" i="0" sz="1300" u="none" cap="none" strike="noStrike"/>
          </a:p>
        </p:txBody>
      </p:sp>
      <p:sp>
        <p:nvSpPr>
          <p:cNvPr id="153" name="Google Shape;153;p5"/>
          <p:cNvSpPr/>
          <p:nvPr/>
        </p:nvSpPr>
        <p:spPr>
          <a:xfrm>
            <a:off x="5348288" y="9362123"/>
            <a:ext cx="1425297" cy="178118"/>
          </a:xfrm>
          <a:prstGeom prst="rect">
            <a:avLst/>
          </a:prstGeom>
          <a:noFill/>
          <a:ln>
            <a:noFill/>
          </a:ln>
        </p:spPr>
        <p:txBody>
          <a:bodyPr anchorCtr="0" anchor="t" bIns="0" lIns="0" spcFirstLastPara="1" rIns="0" wrap="square" tIns="0">
            <a:noAutofit/>
          </a:bodyPr>
          <a:lstStyle/>
          <a:p>
            <a:pPr indent="0" lvl="0" marL="0" marR="0" rtl="0" algn="r">
              <a:lnSpc>
                <a:spcPct val="127272"/>
              </a:lnSpc>
              <a:spcBef>
                <a:spcPts val="0"/>
              </a:spcBef>
              <a:spcAft>
                <a:spcPts val="0"/>
              </a:spcAft>
              <a:buClr>
                <a:srgbClr val="3B3535"/>
              </a:buClr>
              <a:buSzPts val="1100"/>
              <a:buFont typeface="Alexandria SemiBold"/>
              <a:buNone/>
            </a:pPr>
            <a:r>
              <a:rPr b="1" i="0" lang="en-US" sz="1100" u="none" cap="none" strike="noStrike">
                <a:solidFill>
                  <a:srgbClr val="3B3535"/>
                </a:solidFill>
                <a:latin typeface="Alexandria SemiBold"/>
                <a:ea typeface="Alexandria SemiBold"/>
                <a:cs typeface="Alexandria SemiBold"/>
                <a:sym typeface="Alexandria SemiBold"/>
              </a:rPr>
              <a:t>Fases Futuras</a:t>
            </a:r>
            <a:endParaRPr b="0" i="0" sz="1100" u="none" cap="none" strike="noStrike"/>
          </a:p>
        </p:txBody>
      </p:sp>
      <p:sp>
        <p:nvSpPr>
          <p:cNvPr id="154" name="Google Shape;154;p5"/>
          <p:cNvSpPr/>
          <p:nvPr/>
        </p:nvSpPr>
        <p:spPr>
          <a:xfrm>
            <a:off x="379095" y="9605129"/>
            <a:ext cx="6394490" cy="173355"/>
          </a:xfrm>
          <a:prstGeom prst="rect">
            <a:avLst/>
          </a:prstGeom>
          <a:noFill/>
          <a:ln>
            <a:noFill/>
          </a:ln>
        </p:spPr>
        <p:txBody>
          <a:bodyPr anchorCtr="0" anchor="t" bIns="0" lIns="0" spcFirstLastPara="1" rIns="0" wrap="square" tIns="0">
            <a:noAutofit/>
          </a:bodyPr>
          <a:lstStyle/>
          <a:p>
            <a:pPr indent="0" lvl="0" marL="0" marR="0" rtl="0" algn="r">
              <a:lnSpc>
                <a:spcPct val="158823"/>
              </a:lnSpc>
              <a:spcBef>
                <a:spcPts val="0"/>
              </a:spcBef>
              <a:spcAft>
                <a:spcPts val="0"/>
              </a:spcAft>
              <a:buClr>
                <a:srgbClr val="3B3535"/>
              </a:buClr>
              <a:buSzPts val="850"/>
              <a:buFont typeface="Sora Light"/>
              <a:buNone/>
            </a:pPr>
            <a:r>
              <a:rPr b="0" i="0" lang="en-US" sz="850" u="none" cap="none" strike="noStrike">
                <a:solidFill>
                  <a:srgbClr val="3B3535"/>
                </a:solidFill>
                <a:latin typeface="Sora Light"/>
                <a:ea typeface="Sora Light"/>
                <a:cs typeface="Sora Light"/>
                <a:sym typeface="Sora Light"/>
              </a:rPr>
              <a:t>Expansión de funcionalidades, integraciones avanzadas y optimización continua basada en métricas de uso</a:t>
            </a:r>
            <a:endParaRPr b="0" i="0" sz="85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6"/>
          <p:cNvSpPr/>
          <p:nvPr/>
        </p:nvSpPr>
        <p:spPr>
          <a:xfrm>
            <a:off x="758298" y="639850"/>
            <a:ext cx="12303900" cy="712800"/>
          </a:xfrm>
          <a:prstGeom prst="rect">
            <a:avLst/>
          </a:prstGeom>
          <a:noFill/>
          <a:ln>
            <a:noFill/>
          </a:ln>
        </p:spPr>
        <p:txBody>
          <a:bodyPr anchorCtr="0" anchor="t" bIns="0" lIns="0" spcFirstLastPara="1" rIns="0" wrap="square" tIns="0">
            <a:noAutofit/>
          </a:bodyPr>
          <a:lstStyle/>
          <a:p>
            <a:pPr indent="0" lvl="0" marL="0" marR="0" rtl="0" algn="l">
              <a:lnSpc>
                <a:spcPct val="125842"/>
              </a:lnSpc>
              <a:spcBef>
                <a:spcPts val="0"/>
              </a:spcBef>
              <a:spcAft>
                <a:spcPts val="0"/>
              </a:spcAft>
              <a:buClr>
                <a:srgbClr val="1F1E1E"/>
              </a:buClr>
              <a:buSzPts val="4450"/>
              <a:buFont typeface="Alexandria SemiBold"/>
              <a:buNone/>
            </a:pPr>
            <a:r>
              <a:rPr b="1" i="0" lang="en-US" sz="4450" u="none" cap="none" strike="noStrike">
                <a:solidFill>
                  <a:srgbClr val="1F1E1E"/>
                </a:solidFill>
                <a:latin typeface="Alexandria SemiBold"/>
                <a:ea typeface="Alexandria SemiBold"/>
                <a:cs typeface="Alexandria SemiBold"/>
                <a:sym typeface="Alexandria SemiBold"/>
              </a:rPr>
              <a:t>Hitos Alcanzados y Trabajo Actual</a:t>
            </a:r>
            <a:endParaRPr b="0" i="0" sz="4450" u="none" cap="none" strike="noStrike"/>
          </a:p>
        </p:txBody>
      </p:sp>
      <p:sp>
        <p:nvSpPr>
          <p:cNvPr id="161" name="Google Shape;161;p6"/>
          <p:cNvSpPr/>
          <p:nvPr/>
        </p:nvSpPr>
        <p:spPr>
          <a:xfrm>
            <a:off x="758309" y="1439108"/>
            <a:ext cx="7045643" cy="427553"/>
          </a:xfrm>
          <a:prstGeom prst="rect">
            <a:avLst/>
          </a:prstGeom>
          <a:noFill/>
          <a:ln>
            <a:noFill/>
          </a:ln>
        </p:spPr>
        <p:txBody>
          <a:bodyPr anchorCtr="0" anchor="t" bIns="0" lIns="0" spcFirstLastPara="1" rIns="0" wrap="square" tIns="0">
            <a:noAutofit/>
          </a:bodyPr>
          <a:lstStyle/>
          <a:p>
            <a:pPr indent="0" lvl="0" marL="0" marR="0" rtl="0" algn="l">
              <a:lnSpc>
                <a:spcPct val="126415"/>
              </a:lnSpc>
              <a:spcBef>
                <a:spcPts val="0"/>
              </a:spcBef>
              <a:spcAft>
                <a:spcPts val="0"/>
              </a:spcAft>
              <a:buClr>
                <a:srgbClr val="1F1E1E"/>
              </a:buClr>
              <a:buSzPts val="2650"/>
              <a:buFont typeface="Alexandria SemiBold"/>
              <a:buNone/>
            </a:pPr>
            <a:r>
              <a:rPr b="1" i="0" lang="en-US" sz="2650" u="none" cap="none" strike="noStrike">
                <a:solidFill>
                  <a:srgbClr val="1F1E1E"/>
                </a:solidFill>
                <a:latin typeface="Alexandria SemiBold"/>
                <a:ea typeface="Alexandria SemiBold"/>
                <a:cs typeface="Alexandria SemiBold"/>
                <a:sym typeface="Alexandria SemiBold"/>
              </a:rPr>
              <a:t>Fase 1: Núcleo Operativo </a:t>
            </a:r>
            <a:r>
              <a:rPr b="1" i="0" lang="en-US" sz="2650" u="none" cap="none" strike="noStrike">
                <a:solidFill>
                  <a:srgbClr val="1A2D7A"/>
                </a:solidFill>
                <a:latin typeface="Alexandria SemiBold"/>
                <a:ea typeface="Alexandria SemiBold"/>
                <a:cs typeface="Alexandria SemiBold"/>
                <a:sym typeface="Alexandria SemiBold"/>
              </a:rPr>
              <a:t>✓ COMPLETADA</a:t>
            </a:r>
            <a:endParaRPr b="0" i="0" sz="2650" u="none" cap="none" strike="noStrike"/>
          </a:p>
        </p:txBody>
      </p:sp>
      <p:sp>
        <p:nvSpPr>
          <p:cNvPr id="162" name="Google Shape;162;p6"/>
          <p:cNvSpPr/>
          <p:nvPr/>
        </p:nvSpPr>
        <p:spPr>
          <a:xfrm>
            <a:off x="758309" y="2191583"/>
            <a:ext cx="13113782"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Light"/>
              <a:buNone/>
            </a:pPr>
            <a:r>
              <a:rPr b="0" i="0" lang="en-US" sz="1700" u="none" cap="none" strike="noStrike">
                <a:solidFill>
                  <a:srgbClr val="3B3535"/>
                </a:solidFill>
                <a:latin typeface="Sora Light"/>
                <a:ea typeface="Sora Light"/>
                <a:cs typeface="Sora Light"/>
                <a:sym typeface="Sora Light"/>
              </a:rPr>
              <a:t>Hemos implementado exitosamente las funcionalidades fundamentales que garantizan la digitalización completa y el registro en tiempo real de la información académica esencial:</a:t>
            </a:r>
            <a:endParaRPr b="0" i="0" sz="1700" u="none" cap="none" strike="noStrike"/>
          </a:p>
        </p:txBody>
      </p:sp>
      <p:sp>
        <p:nvSpPr>
          <p:cNvPr id="163" name="Google Shape;163;p6"/>
          <p:cNvSpPr/>
          <p:nvPr/>
        </p:nvSpPr>
        <p:spPr>
          <a:xfrm>
            <a:off x="758309" y="3128724"/>
            <a:ext cx="487442" cy="487442"/>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6"/>
          <p:cNvSpPr/>
          <p:nvPr/>
        </p:nvSpPr>
        <p:spPr>
          <a:xfrm>
            <a:off x="1462326" y="3203138"/>
            <a:ext cx="3486745"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Alexandria SemiBold"/>
              <a:buNone/>
            </a:pPr>
            <a:r>
              <a:rPr b="1" i="0" lang="en-US" sz="2200" u="none" cap="none" strike="noStrike">
                <a:solidFill>
                  <a:srgbClr val="3B3535"/>
                </a:solidFill>
                <a:latin typeface="Alexandria SemiBold"/>
                <a:ea typeface="Alexandria SemiBold"/>
                <a:cs typeface="Alexandria SemiBold"/>
                <a:sym typeface="Alexandria SemiBold"/>
              </a:rPr>
              <a:t>Gestión de expedientes académicos digitales</a:t>
            </a:r>
            <a:endParaRPr b="0" i="0" sz="2200" u="none" cap="none" strike="noStrike"/>
          </a:p>
        </p:txBody>
      </p:sp>
      <p:sp>
        <p:nvSpPr>
          <p:cNvPr id="165" name="Google Shape;165;p6"/>
          <p:cNvSpPr/>
          <p:nvPr/>
        </p:nvSpPr>
        <p:spPr>
          <a:xfrm>
            <a:off x="1462326" y="4045506"/>
            <a:ext cx="3486745"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Light"/>
              <a:buNone/>
            </a:pPr>
            <a:r>
              <a:rPr b="0" i="0" lang="en-US" sz="1700" u="none" cap="none" strike="noStrike">
                <a:solidFill>
                  <a:srgbClr val="3B3535"/>
                </a:solidFill>
                <a:latin typeface="Sora Light"/>
                <a:ea typeface="Sora Light"/>
                <a:cs typeface="Sora Light"/>
                <a:sym typeface="Sora Light"/>
              </a:rPr>
              <a:t>Sistema completo para crear, actualizar y consultar expedientes estudiantiles con trazabilidad completa</a:t>
            </a:r>
            <a:endParaRPr b="0" i="0" sz="1700" u="none" cap="none" strike="noStrike"/>
          </a:p>
        </p:txBody>
      </p:sp>
      <p:sp>
        <p:nvSpPr>
          <p:cNvPr id="166" name="Google Shape;166;p6"/>
          <p:cNvSpPr/>
          <p:nvPr/>
        </p:nvSpPr>
        <p:spPr>
          <a:xfrm>
            <a:off x="5219819" y="3128724"/>
            <a:ext cx="487442" cy="487442"/>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6"/>
          <p:cNvSpPr/>
          <p:nvPr/>
        </p:nvSpPr>
        <p:spPr>
          <a:xfrm>
            <a:off x="5923836" y="3203138"/>
            <a:ext cx="3486745"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Alexandria SemiBold"/>
              <a:buNone/>
            </a:pPr>
            <a:r>
              <a:rPr b="1" i="0" lang="en-US" sz="2200" u="none" cap="none" strike="noStrike">
                <a:solidFill>
                  <a:srgbClr val="3B3535"/>
                </a:solidFill>
                <a:latin typeface="Alexandria SemiBold"/>
                <a:ea typeface="Alexandria SemiBold"/>
                <a:cs typeface="Alexandria SemiBold"/>
                <a:sym typeface="Alexandria SemiBold"/>
              </a:rPr>
              <a:t>Seguimiento de asistencia inteligente</a:t>
            </a:r>
            <a:endParaRPr b="0" i="0" sz="2200" u="none" cap="none" strike="noStrike"/>
          </a:p>
        </p:txBody>
      </p:sp>
      <p:sp>
        <p:nvSpPr>
          <p:cNvPr id="168" name="Google Shape;168;p6"/>
          <p:cNvSpPr/>
          <p:nvPr/>
        </p:nvSpPr>
        <p:spPr>
          <a:xfrm>
            <a:off x="5923836" y="4045506"/>
            <a:ext cx="3486745" cy="104013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Light"/>
              <a:buNone/>
            </a:pPr>
            <a:r>
              <a:rPr b="0" i="0" lang="en-US" sz="1700" u="none" cap="none" strike="noStrike">
                <a:solidFill>
                  <a:srgbClr val="3B3535"/>
                </a:solidFill>
                <a:latin typeface="Sora Light"/>
                <a:ea typeface="Sora Light"/>
                <a:cs typeface="Sora Light"/>
                <a:sym typeface="Sora Light"/>
              </a:rPr>
              <a:t>Registro automático con alertas tempranas para identificar patrones de ausentismo</a:t>
            </a:r>
            <a:endParaRPr b="0" i="0" sz="1700" u="none" cap="none" strike="noStrike"/>
          </a:p>
        </p:txBody>
      </p:sp>
      <p:sp>
        <p:nvSpPr>
          <p:cNvPr id="169" name="Google Shape;169;p6"/>
          <p:cNvSpPr/>
          <p:nvPr/>
        </p:nvSpPr>
        <p:spPr>
          <a:xfrm>
            <a:off x="9681329" y="3128724"/>
            <a:ext cx="487442" cy="487442"/>
          </a:xfrm>
          <a:prstGeom prst="roundRect">
            <a:avLst>
              <a:gd fmla="val 18669"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10385346" y="3203138"/>
            <a:ext cx="3486745" cy="712470"/>
          </a:xfrm>
          <a:prstGeom prst="rect">
            <a:avLst/>
          </a:prstGeom>
          <a:noFill/>
          <a:ln>
            <a:noFill/>
          </a:ln>
        </p:spPr>
        <p:txBody>
          <a:bodyPr anchorCtr="0" anchor="t" bIns="0" lIns="0" spcFirstLastPara="1" rIns="0" wrap="square" tIns="0">
            <a:noAutofit/>
          </a:bodyPr>
          <a:lstStyle/>
          <a:p>
            <a:pPr indent="0" lvl="0" marL="0" marR="0" rtl="0" algn="l">
              <a:lnSpc>
                <a:spcPct val="127272"/>
              </a:lnSpc>
              <a:spcBef>
                <a:spcPts val="0"/>
              </a:spcBef>
              <a:spcAft>
                <a:spcPts val="0"/>
              </a:spcAft>
              <a:buClr>
                <a:srgbClr val="3B3535"/>
              </a:buClr>
              <a:buSzPts val="2200"/>
              <a:buFont typeface="Alexandria SemiBold"/>
              <a:buNone/>
            </a:pPr>
            <a:r>
              <a:rPr b="1" i="0" lang="en-US" sz="2200" u="none" cap="none" strike="noStrike">
                <a:solidFill>
                  <a:srgbClr val="3B3535"/>
                </a:solidFill>
                <a:latin typeface="Alexandria SemiBold"/>
                <a:ea typeface="Alexandria SemiBold"/>
                <a:cs typeface="Alexandria SemiBold"/>
                <a:sym typeface="Alexandria SemiBold"/>
              </a:rPr>
              <a:t>Comunicación básica institucional</a:t>
            </a:r>
            <a:endParaRPr b="0" i="0" sz="2200" u="none" cap="none" strike="noStrike"/>
          </a:p>
        </p:txBody>
      </p:sp>
      <p:sp>
        <p:nvSpPr>
          <p:cNvPr id="171" name="Google Shape;171;p6"/>
          <p:cNvSpPr/>
          <p:nvPr/>
        </p:nvSpPr>
        <p:spPr>
          <a:xfrm>
            <a:off x="10385346" y="4045506"/>
            <a:ext cx="3486745" cy="138684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Light"/>
              <a:buNone/>
            </a:pPr>
            <a:r>
              <a:rPr b="0" i="0" lang="en-US" sz="1700" u="none" cap="none" strike="noStrike">
                <a:solidFill>
                  <a:srgbClr val="3B3535"/>
                </a:solidFill>
                <a:latin typeface="Sora Light"/>
                <a:ea typeface="Sora Light"/>
                <a:cs typeface="Sora Light"/>
                <a:sym typeface="Sora Light"/>
              </a:rPr>
              <a:t>Canales seguros para anuncios, notificaciones y mensajería entre docentes, estudiantes y familias</a:t>
            </a:r>
            <a:endParaRPr b="0" i="0" sz="1700" u="none" cap="none" strike="noStrike"/>
          </a:p>
        </p:txBody>
      </p:sp>
      <p:sp>
        <p:nvSpPr>
          <p:cNvPr id="172" name="Google Shape;172;p6"/>
          <p:cNvSpPr/>
          <p:nvPr/>
        </p:nvSpPr>
        <p:spPr>
          <a:xfrm>
            <a:off x="758309" y="5784286"/>
            <a:ext cx="13113782" cy="34647"/>
          </a:xfrm>
          <a:prstGeom prst="rect">
            <a:avLst/>
          </a:prstGeom>
          <a:solidFill>
            <a:srgbClr val="3B3535">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6"/>
          <p:cNvSpPr/>
          <p:nvPr/>
        </p:nvSpPr>
        <p:spPr>
          <a:xfrm>
            <a:off x="758309" y="6143744"/>
            <a:ext cx="8788837" cy="427553"/>
          </a:xfrm>
          <a:prstGeom prst="rect">
            <a:avLst/>
          </a:prstGeom>
          <a:noFill/>
          <a:ln>
            <a:noFill/>
          </a:ln>
        </p:spPr>
        <p:txBody>
          <a:bodyPr anchorCtr="0" anchor="t" bIns="0" lIns="0" spcFirstLastPara="1" rIns="0" wrap="square" tIns="0">
            <a:noAutofit/>
          </a:bodyPr>
          <a:lstStyle/>
          <a:p>
            <a:pPr indent="0" lvl="0" marL="0" marR="0" rtl="0" algn="l">
              <a:lnSpc>
                <a:spcPct val="126415"/>
              </a:lnSpc>
              <a:spcBef>
                <a:spcPts val="0"/>
              </a:spcBef>
              <a:spcAft>
                <a:spcPts val="0"/>
              </a:spcAft>
              <a:buClr>
                <a:srgbClr val="1F1E1E"/>
              </a:buClr>
              <a:buSzPts val="2650"/>
              <a:buFont typeface="Alexandria SemiBold"/>
              <a:buNone/>
            </a:pPr>
            <a:r>
              <a:rPr b="1" i="0" lang="en-US" sz="2650" u="none" cap="none" strike="noStrike">
                <a:solidFill>
                  <a:srgbClr val="1F1E1E"/>
                </a:solidFill>
                <a:latin typeface="Alexandria SemiBold"/>
                <a:ea typeface="Alexandria SemiBold"/>
                <a:cs typeface="Alexandria SemiBold"/>
                <a:sym typeface="Alexandria SemiBold"/>
              </a:rPr>
              <a:t>Fase 2: Análisis y Personalización </a:t>
            </a:r>
            <a:r>
              <a:rPr b="1" i="0" lang="en-US" sz="2650" u="none" cap="none" strike="noStrike">
                <a:solidFill>
                  <a:srgbClr val="1A2D7A"/>
                </a:solidFill>
                <a:latin typeface="Alexandria SemiBold"/>
                <a:ea typeface="Alexandria SemiBold"/>
                <a:cs typeface="Alexandria SemiBold"/>
                <a:sym typeface="Alexandria SemiBold"/>
              </a:rPr>
              <a:t>EN DESARROLLO</a:t>
            </a:r>
            <a:endParaRPr b="0" i="0" sz="2650" u="none" cap="none" strike="noStrike"/>
          </a:p>
        </p:txBody>
      </p:sp>
      <p:sp>
        <p:nvSpPr>
          <p:cNvPr id="174" name="Google Shape;174;p6"/>
          <p:cNvSpPr/>
          <p:nvPr/>
        </p:nvSpPr>
        <p:spPr>
          <a:xfrm>
            <a:off x="758309" y="6896219"/>
            <a:ext cx="13113782" cy="693420"/>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3B3535"/>
              </a:buClr>
              <a:buSzPts val="1700"/>
              <a:buFont typeface="Sora Light"/>
              <a:buNone/>
            </a:pPr>
            <a:r>
              <a:rPr b="0" i="0" lang="en-US" sz="1700" u="none" cap="none" strike="noStrike">
                <a:solidFill>
                  <a:srgbClr val="3B3535"/>
                </a:solidFill>
                <a:latin typeface="Sora Light"/>
                <a:ea typeface="Sora Light"/>
                <a:cs typeface="Sora Light"/>
                <a:sym typeface="Sora Light"/>
              </a:rPr>
              <a:t>El enfoque actual se centra en la implementación de la infraestructura para el </a:t>
            </a:r>
            <a:r>
              <a:rPr b="1" i="0" lang="en-US" sz="1700" u="none" cap="none" strike="noStrike">
                <a:solidFill>
                  <a:srgbClr val="3B3535"/>
                </a:solidFill>
                <a:latin typeface="Sora Light"/>
                <a:ea typeface="Sora Light"/>
                <a:cs typeface="Sora Light"/>
                <a:sym typeface="Sora Light"/>
              </a:rPr>
              <a:t>"análisis de datos potente"</a:t>
            </a:r>
            <a:r>
              <a:rPr b="0" i="0" lang="en-US" sz="1700" u="none" cap="none" strike="noStrike">
                <a:solidFill>
                  <a:srgbClr val="3B3535"/>
                </a:solidFill>
                <a:latin typeface="Sora Light"/>
                <a:ea typeface="Sora Light"/>
                <a:cs typeface="Sora Light"/>
                <a:sym typeface="Sora Light"/>
              </a:rPr>
              <a:t>, trabajando activamente en reportes automáticos y dashboards personalizados para facilitar la toma de decisiones estratégicas.</a:t>
            </a:r>
            <a:endParaRPr b="0" i="0" sz="1700" u="none" cap="none" strike="noStrike"/>
          </a:p>
        </p:txBody>
      </p:sp>
      <p:sp>
        <p:nvSpPr>
          <p:cNvPr id="175" name="Google Shape;175;p6"/>
          <p:cNvSpPr/>
          <p:nvPr/>
        </p:nvSpPr>
        <p:spPr>
          <a:xfrm>
            <a:off x="12840525" y="7797575"/>
            <a:ext cx="1662900" cy="308700"/>
          </a:xfrm>
          <a:prstGeom prst="rect">
            <a:avLst/>
          </a:prstGeom>
          <a:solidFill>
            <a:srgbClr val="FFFAFA"/>
          </a:solidFill>
          <a:ln cap="flat" cmpd="sng" w="9525">
            <a:solidFill>
              <a:srgbClr val="FFFA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7"/>
          <p:cNvSpPr/>
          <p:nvPr/>
        </p:nvSpPr>
        <p:spPr>
          <a:xfrm>
            <a:off x="486376" y="382075"/>
            <a:ext cx="11141700" cy="456900"/>
          </a:xfrm>
          <a:prstGeom prst="rect">
            <a:avLst/>
          </a:prstGeom>
          <a:noFill/>
          <a:ln>
            <a:noFill/>
          </a:ln>
        </p:spPr>
        <p:txBody>
          <a:bodyPr anchorCtr="0" anchor="t" bIns="0" lIns="0" spcFirstLastPara="1" rIns="0" wrap="square" tIns="0">
            <a:noAutofit/>
          </a:bodyPr>
          <a:lstStyle/>
          <a:p>
            <a:pPr indent="0" lvl="0" marL="0" marR="0" rtl="0" algn="l">
              <a:lnSpc>
                <a:spcPct val="124561"/>
              </a:lnSpc>
              <a:spcBef>
                <a:spcPts val="0"/>
              </a:spcBef>
              <a:spcAft>
                <a:spcPts val="0"/>
              </a:spcAft>
              <a:buClr>
                <a:srgbClr val="1F1E1E"/>
              </a:buClr>
              <a:buSzPts val="2850"/>
              <a:buFont typeface="Alexandria SemiBold"/>
              <a:buNone/>
            </a:pPr>
            <a:r>
              <a:rPr b="1" i="0" lang="en-US" sz="2850" u="none" cap="none" strike="noStrike">
                <a:solidFill>
                  <a:srgbClr val="1F1E1E"/>
                </a:solidFill>
                <a:latin typeface="Alexandria SemiBold"/>
                <a:ea typeface="Alexandria SemiBold"/>
                <a:cs typeface="Alexandria SemiBold"/>
                <a:sym typeface="Alexandria SemiBold"/>
              </a:rPr>
              <a:t>Ajuste de Objetivos: Priorizando el Análisis de Datos</a:t>
            </a:r>
            <a:endParaRPr b="0" i="0" sz="2850" u="none" cap="none" strike="noStrike"/>
          </a:p>
        </p:txBody>
      </p:sp>
      <p:sp>
        <p:nvSpPr>
          <p:cNvPr id="182" name="Google Shape;182;p7"/>
          <p:cNvSpPr/>
          <p:nvPr/>
        </p:nvSpPr>
        <p:spPr>
          <a:xfrm>
            <a:off x="486370" y="1186339"/>
            <a:ext cx="2194084" cy="274201"/>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1F1E1E"/>
              </a:buClr>
              <a:buSzPts val="1700"/>
              <a:buFont typeface="Alexandria SemiBold"/>
              <a:buNone/>
            </a:pPr>
            <a:r>
              <a:rPr b="1" i="0" lang="en-US" sz="1700" u="none" cap="none" strike="noStrike">
                <a:solidFill>
                  <a:srgbClr val="1F1E1E"/>
                </a:solidFill>
                <a:latin typeface="Alexandria SemiBold"/>
                <a:ea typeface="Alexandria SemiBold"/>
                <a:cs typeface="Alexandria SemiBold"/>
                <a:sym typeface="Alexandria SemiBold"/>
              </a:rPr>
              <a:t>Ajuste Propuesto</a:t>
            </a:r>
            <a:endParaRPr b="0" i="0" sz="1700" u="none" cap="none" strike="noStrike"/>
          </a:p>
        </p:txBody>
      </p:sp>
      <p:sp>
        <p:nvSpPr>
          <p:cNvPr id="183" name="Google Shape;183;p7"/>
          <p:cNvSpPr/>
          <p:nvPr/>
        </p:nvSpPr>
        <p:spPr>
          <a:xfrm>
            <a:off x="486370" y="1599486"/>
            <a:ext cx="6659404" cy="444579"/>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3B3535"/>
              </a:buClr>
              <a:buSzPts val="1050"/>
              <a:buFont typeface="Sora Light"/>
              <a:buNone/>
            </a:pPr>
            <a:r>
              <a:rPr b="0" i="0" lang="en-US" sz="1050" u="none" cap="none" strike="noStrike">
                <a:solidFill>
                  <a:srgbClr val="3B3535"/>
                </a:solidFill>
                <a:latin typeface="Sora Light"/>
                <a:ea typeface="Sora Light"/>
                <a:cs typeface="Sora Light"/>
                <a:sym typeface="Sora Light"/>
              </a:rPr>
              <a:t>Se decidió </a:t>
            </a:r>
            <a:r>
              <a:rPr b="1" i="0" lang="en-US" sz="1050" u="none" cap="none" strike="noStrike">
                <a:solidFill>
                  <a:srgbClr val="3B3535"/>
                </a:solidFill>
                <a:latin typeface="Sora Light"/>
                <a:ea typeface="Sora Light"/>
                <a:cs typeface="Sora Light"/>
                <a:sym typeface="Sora Light"/>
              </a:rPr>
              <a:t>adelantar el diseño detallado</a:t>
            </a:r>
            <a:r>
              <a:rPr b="0" i="0" lang="en-US" sz="1050" u="none" cap="none" strike="noStrike">
                <a:solidFill>
                  <a:srgbClr val="3B3535"/>
                </a:solidFill>
                <a:latin typeface="Sora Light"/>
                <a:ea typeface="Sora Light"/>
                <a:cs typeface="Sora Light"/>
                <a:sym typeface="Sora Light"/>
              </a:rPr>
              <a:t> de los "reportes automáticos de rendimiento" y "dashboards personalizados", originalmente planificados para una etapa posterior de la Fase 2.</a:t>
            </a:r>
            <a:endParaRPr b="0" i="0" sz="1050" u="none" cap="none" strike="noStrike"/>
          </a:p>
        </p:txBody>
      </p:sp>
      <p:pic>
        <p:nvPicPr>
          <p:cNvPr descr="preencoded.png" id="184" name="Google Shape;184;p7"/>
          <p:cNvPicPr preferRelativeResize="0"/>
          <p:nvPr/>
        </p:nvPicPr>
        <p:blipFill rotWithShape="1">
          <a:blip r:embed="rId3">
            <a:alphaModFix/>
          </a:blip>
          <a:srcRect b="0" l="0" r="0" t="0"/>
          <a:stretch/>
        </p:blipFill>
        <p:spPr>
          <a:xfrm>
            <a:off x="914223" y="2200400"/>
            <a:ext cx="5062925" cy="5062925"/>
          </a:xfrm>
          <a:prstGeom prst="rect">
            <a:avLst/>
          </a:prstGeom>
          <a:noFill/>
          <a:ln>
            <a:noFill/>
          </a:ln>
        </p:spPr>
      </p:pic>
      <p:sp>
        <p:nvSpPr>
          <p:cNvPr id="185" name="Google Shape;185;p7"/>
          <p:cNvSpPr/>
          <p:nvPr/>
        </p:nvSpPr>
        <p:spPr>
          <a:xfrm>
            <a:off x="7492252" y="1186349"/>
            <a:ext cx="4135800" cy="228600"/>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1F1E1E"/>
              </a:buClr>
              <a:buSzPts val="1700"/>
              <a:buFont typeface="Alexandria SemiBold"/>
              <a:buNone/>
            </a:pPr>
            <a:r>
              <a:rPr b="1" i="0" lang="en-US" sz="1700" u="none" cap="none" strike="noStrike">
                <a:solidFill>
                  <a:srgbClr val="1F1E1E"/>
                </a:solidFill>
                <a:latin typeface="Alexandria SemiBold"/>
                <a:ea typeface="Alexandria SemiBold"/>
                <a:cs typeface="Alexandria SemiBold"/>
                <a:sym typeface="Alexandria SemiBold"/>
              </a:rPr>
              <a:t>Justificación del Cambio</a:t>
            </a:r>
            <a:endParaRPr b="0" i="0" sz="1700" u="none" cap="none" strike="noStrike"/>
          </a:p>
        </p:txBody>
      </p:sp>
      <p:sp>
        <p:nvSpPr>
          <p:cNvPr id="186" name="Google Shape;186;p7"/>
          <p:cNvSpPr/>
          <p:nvPr/>
        </p:nvSpPr>
        <p:spPr>
          <a:xfrm>
            <a:off x="7492246" y="1616869"/>
            <a:ext cx="6659404" cy="1120497"/>
          </a:xfrm>
          <a:prstGeom prst="roundRect">
            <a:avLst>
              <a:gd fmla="val 5209" name="adj"/>
            </a:avLst>
          </a:prstGeom>
          <a:solidFill>
            <a:srgbClr val="FFFAFA"/>
          </a:solidFill>
          <a:ln cap="flat" cmpd="sng" w="152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
          <p:cNvSpPr/>
          <p:nvPr/>
        </p:nvSpPr>
        <p:spPr>
          <a:xfrm>
            <a:off x="7646432" y="1771055"/>
            <a:ext cx="2368987" cy="22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Alexandria SemiBold"/>
              <a:buNone/>
            </a:pPr>
            <a:r>
              <a:rPr b="1" i="0" lang="en-US" sz="1400" u="none" cap="none" strike="noStrike">
                <a:solidFill>
                  <a:srgbClr val="3B3535"/>
                </a:solidFill>
                <a:latin typeface="Alexandria SemiBold"/>
                <a:ea typeface="Alexandria SemiBold"/>
                <a:cs typeface="Alexandria SemiBold"/>
                <a:sym typeface="Alexandria SemiBold"/>
              </a:rPr>
              <a:t>Dificultades Identificadas</a:t>
            </a:r>
            <a:endParaRPr b="0" i="0" sz="1400" u="none" cap="none" strike="noStrike"/>
          </a:p>
        </p:txBody>
      </p:sp>
      <p:sp>
        <p:nvSpPr>
          <p:cNvPr id="188" name="Google Shape;188;p7"/>
          <p:cNvSpPr/>
          <p:nvPr/>
        </p:nvSpPr>
        <p:spPr>
          <a:xfrm>
            <a:off x="7646432" y="2138601"/>
            <a:ext cx="6351032" cy="444579"/>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3B3535"/>
              </a:buClr>
              <a:buSzPts val="1050"/>
              <a:buFont typeface="Sora Light"/>
              <a:buNone/>
            </a:pPr>
            <a:r>
              <a:rPr b="0" i="0" lang="en-US" sz="1050" u="none" cap="none" strike="noStrike">
                <a:solidFill>
                  <a:srgbClr val="3B3535"/>
                </a:solidFill>
                <a:latin typeface="Sora Light"/>
                <a:ea typeface="Sora Light"/>
                <a:cs typeface="Sora Light"/>
                <a:sym typeface="Sora Light"/>
              </a:rPr>
              <a:t>La integración con sistemas externos podría ser más compleja de lo previsto, arriesgando retrasos en la entrega de valor al usuario final</a:t>
            </a:r>
            <a:endParaRPr b="0" i="0" sz="1050" u="none" cap="none" strike="noStrike"/>
          </a:p>
        </p:txBody>
      </p:sp>
      <p:sp>
        <p:nvSpPr>
          <p:cNvPr id="189" name="Google Shape;189;p7"/>
          <p:cNvSpPr/>
          <p:nvPr/>
        </p:nvSpPr>
        <p:spPr>
          <a:xfrm>
            <a:off x="7492246" y="2876312"/>
            <a:ext cx="6659404" cy="1120497"/>
          </a:xfrm>
          <a:prstGeom prst="roundRect">
            <a:avLst>
              <a:gd fmla="val 5209" name="adj"/>
            </a:avLst>
          </a:prstGeom>
          <a:solidFill>
            <a:srgbClr val="FFFAFA"/>
          </a:solidFill>
          <a:ln cap="flat" cmpd="sng" w="152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7"/>
          <p:cNvSpPr/>
          <p:nvPr/>
        </p:nvSpPr>
        <p:spPr>
          <a:xfrm>
            <a:off x="7646419" y="3030502"/>
            <a:ext cx="3641400" cy="444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Alexandria SemiBold"/>
              <a:buNone/>
            </a:pPr>
            <a:r>
              <a:rPr b="1" i="0" lang="en-US" sz="1400" u="none" cap="none" strike="noStrike">
                <a:solidFill>
                  <a:srgbClr val="3B3535"/>
                </a:solidFill>
                <a:latin typeface="Alexandria SemiBold"/>
                <a:ea typeface="Alexandria SemiBold"/>
                <a:cs typeface="Alexandria SemiBold"/>
                <a:sym typeface="Alexandria SemiBold"/>
              </a:rPr>
              <a:t>Facilitadores Técnicos</a:t>
            </a:r>
            <a:endParaRPr b="0" i="0" sz="1400" u="none" cap="none" strike="noStrike"/>
          </a:p>
        </p:txBody>
      </p:sp>
      <p:sp>
        <p:nvSpPr>
          <p:cNvPr id="191" name="Google Shape;191;p7"/>
          <p:cNvSpPr/>
          <p:nvPr/>
        </p:nvSpPr>
        <p:spPr>
          <a:xfrm>
            <a:off x="7646432" y="3398044"/>
            <a:ext cx="6351032" cy="444579"/>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3B3535"/>
              </a:buClr>
              <a:buSzPts val="1050"/>
              <a:buFont typeface="Sora Light"/>
              <a:buNone/>
            </a:pPr>
            <a:r>
              <a:rPr b="0" i="0" lang="en-US" sz="1050" u="none" cap="none" strike="noStrike">
                <a:solidFill>
                  <a:srgbClr val="3B3535"/>
                </a:solidFill>
                <a:latin typeface="Sora Light"/>
                <a:ea typeface="Sora Light"/>
                <a:cs typeface="Sora Light"/>
                <a:sym typeface="Sora Light"/>
              </a:rPr>
              <a:t>Disponemos de herramientas de visualización modernas que acelerarán significativamente el prototipado de dashboards interactivos</a:t>
            </a:r>
            <a:endParaRPr b="0" i="0" sz="1050" u="none" cap="none" strike="noStrike"/>
          </a:p>
        </p:txBody>
      </p:sp>
      <p:sp>
        <p:nvSpPr>
          <p:cNvPr id="192" name="Google Shape;192;p7"/>
          <p:cNvSpPr/>
          <p:nvPr/>
        </p:nvSpPr>
        <p:spPr>
          <a:xfrm>
            <a:off x="7492246" y="4135755"/>
            <a:ext cx="6659404" cy="1120497"/>
          </a:xfrm>
          <a:prstGeom prst="roundRect">
            <a:avLst>
              <a:gd fmla="val 5209" name="adj"/>
            </a:avLst>
          </a:prstGeom>
          <a:solidFill>
            <a:srgbClr val="FFFAFA"/>
          </a:solidFill>
          <a:ln cap="flat" cmpd="sng" w="152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7"/>
          <p:cNvSpPr/>
          <p:nvPr/>
        </p:nvSpPr>
        <p:spPr>
          <a:xfrm>
            <a:off x="7646432" y="4289941"/>
            <a:ext cx="2284809" cy="2286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1400"/>
              <a:buFont typeface="Alexandria SemiBold"/>
              <a:buNone/>
            </a:pPr>
            <a:r>
              <a:rPr b="1" i="0" lang="en-US" sz="1400" u="none" cap="none" strike="noStrike">
                <a:solidFill>
                  <a:srgbClr val="3B3535"/>
                </a:solidFill>
                <a:latin typeface="Alexandria SemiBold"/>
                <a:ea typeface="Alexandria SemiBold"/>
                <a:cs typeface="Alexandria SemiBold"/>
                <a:sym typeface="Alexandria SemiBold"/>
              </a:rPr>
              <a:t>Retroalimentación Clave</a:t>
            </a:r>
            <a:endParaRPr b="0" i="0" sz="1400" u="none" cap="none" strike="noStrike"/>
          </a:p>
        </p:txBody>
      </p:sp>
      <p:sp>
        <p:nvSpPr>
          <p:cNvPr id="194" name="Google Shape;194;p7"/>
          <p:cNvSpPr/>
          <p:nvPr/>
        </p:nvSpPr>
        <p:spPr>
          <a:xfrm>
            <a:off x="7646432" y="4657487"/>
            <a:ext cx="6351032" cy="444579"/>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3B3535"/>
              </a:buClr>
              <a:buSzPts val="1050"/>
              <a:buFont typeface="Sora Light"/>
              <a:buNone/>
            </a:pPr>
            <a:r>
              <a:rPr b="0" i="0" lang="en-US" sz="1050" u="none" cap="none" strike="noStrike">
                <a:solidFill>
                  <a:srgbClr val="3B3535"/>
                </a:solidFill>
                <a:latin typeface="Sora Light"/>
                <a:ea typeface="Sora Light"/>
                <a:cs typeface="Sora Light"/>
                <a:sym typeface="Sora Light"/>
              </a:rPr>
              <a:t>Los docentes solicitaron validar tempranamente la funcionalidad de "análisis de datos potente" para garantizar su utilidad práctica</a:t>
            </a:r>
            <a:endParaRPr b="0" i="0" sz="1050" u="none" cap="none" strike="noStrike"/>
          </a:p>
        </p:txBody>
      </p:sp>
      <p:sp>
        <p:nvSpPr>
          <p:cNvPr id="195" name="Google Shape;195;p7"/>
          <p:cNvSpPr/>
          <p:nvPr/>
        </p:nvSpPr>
        <p:spPr>
          <a:xfrm>
            <a:off x="12840525" y="7797575"/>
            <a:ext cx="1662900" cy="308700"/>
          </a:xfrm>
          <a:prstGeom prst="rect">
            <a:avLst/>
          </a:prstGeom>
          <a:solidFill>
            <a:srgbClr val="FFFAFA"/>
          </a:solidFill>
          <a:ln cap="flat" cmpd="sng" w="9525">
            <a:solidFill>
              <a:srgbClr val="FFFA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8"/>
          <p:cNvSpPr/>
          <p:nvPr/>
        </p:nvSpPr>
        <p:spPr>
          <a:xfrm>
            <a:off x="12840525" y="7797575"/>
            <a:ext cx="1662900" cy="308700"/>
          </a:xfrm>
          <a:prstGeom prst="rect">
            <a:avLst/>
          </a:prstGeom>
          <a:solidFill>
            <a:srgbClr val="FFFAFA"/>
          </a:solidFill>
          <a:ln cap="flat" cmpd="sng" w="9525">
            <a:solidFill>
              <a:srgbClr val="FFFAF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02" name="Google Shape;202;p8"/>
          <p:cNvSpPr/>
          <p:nvPr/>
        </p:nvSpPr>
        <p:spPr>
          <a:xfrm>
            <a:off x="571975" y="465425"/>
            <a:ext cx="12703200" cy="537600"/>
          </a:xfrm>
          <a:prstGeom prst="rect">
            <a:avLst/>
          </a:prstGeom>
          <a:noFill/>
          <a:ln>
            <a:noFill/>
          </a:ln>
        </p:spPr>
        <p:txBody>
          <a:bodyPr anchorCtr="0" anchor="t" bIns="0" lIns="0" spcFirstLastPara="1" rIns="0" wrap="square" tIns="0">
            <a:noAutofit/>
          </a:bodyPr>
          <a:lstStyle/>
          <a:p>
            <a:pPr indent="0" lvl="0" marL="0" marR="0" rtl="0" algn="l">
              <a:lnSpc>
                <a:spcPct val="125373"/>
              </a:lnSpc>
              <a:spcBef>
                <a:spcPts val="0"/>
              </a:spcBef>
              <a:spcAft>
                <a:spcPts val="0"/>
              </a:spcAft>
              <a:buClr>
                <a:srgbClr val="1F1E1E"/>
              </a:buClr>
              <a:buSzPts val="3350"/>
              <a:buFont typeface="Alexandria SemiBold"/>
              <a:buNone/>
            </a:pPr>
            <a:r>
              <a:rPr b="1" i="0" lang="en-US" sz="3350" u="none" cap="none" strike="noStrike">
                <a:solidFill>
                  <a:srgbClr val="1F1E1E"/>
                </a:solidFill>
                <a:latin typeface="Alexandria SemiBold"/>
                <a:ea typeface="Alexandria SemiBold"/>
                <a:cs typeface="Alexandria SemiBold"/>
                <a:sym typeface="Alexandria SemiBold"/>
              </a:rPr>
              <a:t>Adaptación de la Metodología para Mitigar Riesgos</a:t>
            </a:r>
            <a:endParaRPr b="0" i="0" sz="3350" u="none" cap="none" strike="noStrike"/>
          </a:p>
        </p:txBody>
      </p:sp>
      <p:sp>
        <p:nvSpPr>
          <p:cNvPr id="203" name="Google Shape;203;p8"/>
          <p:cNvSpPr/>
          <p:nvPr/>
        </p:nvSpPr>
        <p:spPr>
          <a:xfrm>
            <a:off x="7303770" y="1329928"/>
            <a:ext cx="22860" cy="5294590"/>
          </a:xfrm>
          <a:prstGeom prst="roundRect">
            <a:avLst>
              <a:gd fmla="val 300296" name="adj"/>
            </a:avLst>
          </a:prstGeom>
          <a:solidFill>
            <a:srgbClr val="BBC2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a:off x="549116" y="1329928"/>
            <a:ext cx="6743224" cy="1546979"/>
          </a:xfrm>
          <a:prstGeom prst="roundRect">
            <a:avLst>
              <a:gd fmla="val 4438"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497246" y="1500900"/>
            <a:ext cx="6631800" cy="3228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3B3535"/>
              </a:buClr>
              <a:buSzPts val="2000"/>
              <a:buFont typeface="Alexandria SemiBold"/>
              <a:buNone/>
            </a:pPr>
            <a:r>
              <a:rPr b="1" i="0" lang="en-US" sz="2000" u="none" cap="none" strike="noStrike">
                <a:solidFill>
                  <a:srgbClr val="3B3535"/>
                </a:solidFill>
                <a:latin typeface="Alexandria SemiBold"/>
                <a:ea typeface="Alexandria SemiBold"/>
                <a:cs typeface="Alexandria SemiBold"/>
                <a:sym typeface="Alexandria SemiBold"/>
              </a:rPr>
              <a:t>Ajuste Metodológico Implementado</a:t>
            </a:r>
            <a:endParaRPr b="0" i="0" sz="2000" u="none" cap="none" strike="noStrike"/>
          </a:p>
        </p:txBody>
      </p:sp>
      <p:sp>
        <p:nvSpPr>
          <p:cNvPr id="206" name="Google Shape;206;p8"/>
          <p:cNvSpPr/>
          <p:nvPr/>
        </p:nvSpPr>
        <p:spPr>
          <a:xfrm>
            <a:off x="720090" y="1921550"/>
            <a:ext cx="6408896" cy="784384"/>
          </a:xfrm>
          <a:prstGeom prst="rect">
            <a:avLst/>
          </a:prstGeom>
          <a:noFill/>
          <a:ln>
            <a:noFill/>
          </a:ln>
        </p:spPr>
        <p:txBody>
          <a:bodyPr anchorCtr="0" anchor="t" bIns="0" lIns="0" spcFirstLastPara="1" rIns="0" wrap="square" tIns="0">
            <a:noAutofit/>
          </a:bodyPr>
          <a:lstStyle/>
          <a:p>
            <a:pPr indent="0" lvl="0" marL="0" marR="0" rtl="0" algn="r">
              <a:lnSpc>
                <a:spcPct val="164000"/>
              </a:lnSpc>
              <a:spcBef>
                <a:spcPts val="0"/>
              </a:spcBef>
              <a:spcAft>
                <a:spcPts val="0"/>
              </a:spcAft>
              <a:buClr>
                <a:srgbClr val="3B3535"/>
              </a:buClr>
              <a:buSzPts val="1250"/>
              <a:buFont typeface="Sora Light"/>
              <a:buNone/>
            </a:pPr>
            <a:r>
              <a:rPr b="0" i="0" lang="en-US" sz="1250" u="none" cap="none" strike="noStrike">
                <a:solidFill>
                  <a:srgbClr val="3B3535"/>
                </a:solidFill>
                <a:latin typeface="Sora Light"/>
                <a:ea typeface="Sora Light"/>
                <a:cs typeface="Sora Light"/>
                <a:sym typeface="Sora Light"/>
              </a:rPr>
              <a:t>Se aumentó la </a:t>
            </a:r>
            <a:r>
              <a:rPr b="1" i="0" lang="en-US" sz="1250" u="none" cap="none" strike="noStrike">
                <a:solidFill>
                  <a:srgbClr val="3B3535"/>
                </a:solidFill>
                <a:latin typeface="Sora Light"/>
                <a:ea typeface="Sora Light"/>
                <a:cs typeface="Sora Light"/>
                <a:sym typeface="Sora Light"/>
              </a:rPr>
              <a:t>frecuencia de las revisiones de sprint</a:t>
            </a:r>
            <a:r>
              <a:rPr b="0" i="0" lang="en-US" sz="1250" u="none" cap="none" strike="noStrike">
                <a:solidFill>
                  <a:srgbClr val="3B3535"/>
                </a:solidFill>
                <a:latin typeface="Sora Light"/>
                <a:ea typeface="Sora Light"/>
                <a:cs typeface="Sora Light"/>
                <a:sym typeface="Sora Light"/>
              </a:rPr>
              <a:t> con los usuarios clave, incluyendo directivos y docentes, para garantizar alineación continua con sus necesidades reales.</a:t>
            </a:r>
            <a:endParaRPr b="0" i="0" sz="1250" u="none" cap="none" strike="noStrike"/>
          </a:p>
        </p:txBody>
      </p:sp>
      <p:sp>
        <p:nvSpPr>
          <p:cNvPr id="207" name="Google Shape;207;p8"/>
          <p:cNvSpPr/>
          <p:nvPr/>
        </p:nvSpPr>
        <p:spPr>
          <a:xfrm>
            <a:off x="7338060" y="3203734"/>
            <a:ext cx="6743224" cy="1546979"/>
          </a:xfrm>
          <a:prstGeom prst="rect">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a:off x="7501429" y="3374700"/>
            <a:ext cx="4406700" cy="3228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3B3535"/>
              </a:buClr>
              <a:buSzPts val="2000"/>
              <a:buFont typeface="Alexandria SemiBold"/>
              <a:buNone/>
            </a:pPr>
            <a:r>
              <a:rPr b="1" i="0" lang="en-US" sz="2000" u="none" cap="none" strike="noStrike">
                <a:solidFill>
                  <a:srgbClr val="3B3535"/>
                </a:solidFill>
                <a:latin typeface="Alexandria SemiBold"/>
                <a:ea typeface="Alexandria SemiBold"/>
                <a:cs typeface="Alexandria SemiBold"/>
                <a:sym typeface="Alexandria SemiBold"/>
              </a:rPr>
              <a:t>Justificación Estratégica</a:t>
            </a:r>
            <a:endParaRPr b="0" i="0" sz="2000" u="none" cap="none" strike="noStrike"/>
          </a:p>
        </p:txBody>
      </p:sp>
      <p:sp>
        <p:nvSpPr>
          <p:cNvPr id="209" name="Google Shape;209;p8"/>
          <p:cNvSpPr/>
          <p:nvPr/>
        </p:nvSpPr>
        <p:spPr>
          <a:xfrm>
            <a:off x="7501414" y="3795355"/>
            <a:ext cx="6408896" cy="784384"/>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3B3535"/>
              </a:buClr>
              <a:buSzPts val="1250"/>
              <a:buFont typeface="Sora Light"/>
              <a:buNone/>
            </a:pPr>
            <a:r>
              <a:rPr b="0" i="0" lang="en-US" sz="1250" u="none" cap="none" strike="noStrike">
                <a:solidFill>
                  <a:srgbClr val="3B3535"/>
                </a:solidFill>
                <a:latin typeface="Sora Light"/>
                <a:ea typeface="Sora Light"/>
                <a:cs typeface="Sora Light"/>
                <a:sym typeface="Sora Light"/>
              </a:rPr>
              <a:t>Este cambio asegura que la implementación de las herramientas de análisis y visualización cumpla con los </a:t>
            </a:r>
            <a:r>
              <a:rPr b="1" i="0" lang="en-US" sz="1250" u="none" cap="none" strike="noStrike">
                <a:solidFill>
                  <a:srgbClr val="3B3535"/>
                </a:solidFill>
                <a:latin typeface="Sora Light"/>
                <a:ea typeface="Sora Light"/>
                <a:cs typeface="Sora Light"/>
                <a:sym typeface="Sora Light"/>
              </a:rPr>
              <a:t>requerimientos específicos</a:t>
            </a:r>
            <a:r>
              <a:rPr b="0" i="0" lang="en-US" sz="1250" u="none" cap="none" strike="noStrike">
                <a:solidFill>
                  <a:srgbClr val="3B3535"/>
                </a:solidFill>
                <a:latin typeface="Sora Light"/>
                <a:ea typeface="Sora Light"/>
                <a:cs typeface="Sora Light"/>
                <a:sym typeface="Sora Light"/>
              </a:rPr>
              <a:t> de los usuarios finales para la toma de decisiones informadas y oportunas.</a:t>
            </a:r>
            <a:endParaRPr b="0" i="0" sz="1250" u="none" cap="none" strike="noStrike"/>
          </a:p>
        </p:txBody>
      </p:sp>
      <p:sp>
        <p:nvSpPr>
          <p:cNvPr id="210" name="Google Shape;210;p8"/>
          <p:cNvSpPr/>
          <p:nvPr/>
        </p:nvSpPr>
        <p:spPr>
          <a:xfrm>
            <a:off x="549116" y="5077539"/>
            <a:ext cx="6743224" cy="1546979"/>
          </a:xfrm>
          <a:prstGeom prst="roundRect">
            <a:avLst>
              <a:gd fmla="val 4438" name="adj"/>
            </a:avLst>
          </a:prstGeom>
          <a:solidFill>
            <a:srgbClr val="D5DCF6"/>
          </a:solidFill>
          <a:ln cap="flat" cmpd="sng" w="9525">
            <a:solidFill>
              <a:srgbClr val="BBC2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a:off x="1989016" y="5248530"/>
            <a:ext cx="5139900" cy="420600"/>
          </a:xfrm>
          <a:prstGeom prst="rect">
            <a:avLst/>
          </a:prstGeom>
          <a:noFill/>
          <a:ln>
            <a:noFill/>
          </a:ln>
        </p:spPr>
        <p:txBody>
          <a:bodyPr anchorCtr="0" anchor="t" bIns="0" lIns="0" spcFirstLastPara="1" rIns="0" wrap="square" tIns="0">
            <a:noAutofit/>
          </a:bodyPr>
          <a:lstStyle/>
          <a:p>
            <a:pPr indent="0" lvl="0" marL="0" marR="0" rtl="0" algn="r">
              <a:lnSpc>
                <a:spcPct val="125000"/>
              </a:lnSpc>
              <a:spcBef>
                <a:spcPts val="0"/>
              </a:spcBef>
              <a:spcAft>
                <a:spcPts val="0"/>
              </a:spcAft>
              <a:buClr>
                <a:srgbClr val="3B3535"/>
              </a:buClr>
              <a:buSzPts val="2000"/>
              <a:buFont typeface="Alexandria SemiBold"/>
              <a:buNone/>
            </a:pPr>
            <a:r>
              <a:rPr b="1" i="0" lang="en-US" sz="2000" u="none" cap="none" strike="noStrike">
                <a:solidFill>
                  <a:srgbClr val="3B3535"/>
                </a:solidFill>
                <a:latin typeface="Alexandria SemiBold"/>
                <a:ea typeface="Alexandria SemiBold"/>
                <a:cs typeface="Alexandria SemiBold"/>
                <a:sym typeface="Alexandria SemiBold"/>
              </a:rPr>
              <a:t>Beneficios Esperados</a:t>
            </a:r>
            <a:endParaRPr b="0" i="0" sz="2000" u="none" cap="none" strike="noStrike"/>
          </a:p>
        </p:txBody>
      </p:sp>
      <p:sp>
        <p:nvSpPr>
          <p:cNvPr id="212" name="Google Shape;212;p8"/>
          <p:cNvSpPr/>
          <p:nvPr/>
        </p:nvSpPr>
        <p:spPr>
          <a:xfrm>
            <a:off x="720090" y="5669161"/>
            <a:ext cx="6408896" cy="784384"/>
          </a:xfrm>
          <a:prstGeom prst="rect">
            <a:avLst/>
          </a:prstGeom>
          <a:noFill/>
          <a:ln>
            <a:noFill/>
          </a:ln>
        </p:spPr>
        <p:txBody>
          <a:bodyPr anchorCtr="0" anchor="t" bIns="0" lIns="0" spcFirstLastPara="1" rIns="0" wrap="square" tIns="0">
            <a:noAutofit/>
          </a:bodyPr>
          <a:lstStyle/>
          <a:p>
            <a:pPr indent="0" lvl="0" marL="0" marR="0" rtl="0" algn="r">
              <a:lnSpc>
                <a:spcPct val="164000"/>
              </a:lnSpc>
              <a:spcBef>
                <a:spcPts val="0"/>
              </a:spcBef>
              <a:spcAft>
                <a:spcPts val="0"/>
              </a:spcAft>
              <a:buClr>
                <a:srgbClr val="3B3535"/>
              </a:buClr>
              <a:buSzPts val="1250"/>
              <a:buFont typeface="Sora Light"/>
              <a:buNone/>
            </a:pPr>
            <a:r>
              <a:rPr b="0" i="0" lang="en-US" sz="1250" u="none" cap="none" strike="noStrike">
                <a:solidFill>
                  <a:srgbClr val="3B3535"/>
                </a:solidFill>
                <a:latin typeface="Sora Light"/>
                <a:ea typeface="Sora Light"/>
                <a:cs typeface="Sora Light"/>
                <a:sym typeface="Sora Light"/>
              </a:rPr>
              <a:t>El ajuste previene desviaciones costosas del plan original y asegura la pertinencia y el valor tangible de las funcionalidades desarrolladas, reduciendo el riesgo de retrabajos.</a:t>
            </a:r>
            <a:endParaRPr b="0" i="0" sz="1250" u="none" cap="none" strike="noStrike"/>
          </a:p>
        </p:txBody>
      </p:sp>
      <p:sp>
        <p:nvSpPr>
          <p:cNvPr id="213" name="Google Shape;213;p8"/>
          <p:cNvSpPr/>
          <p:nvPr/>
        </p:nvSpPr>
        <p:spPr>
          <a:xfrm>
            <a:off x="571976" y="6808351"/>
            <a:ext cx="13486448" cy="955834"/>
          </a:xfrm>
          <a:prstGeom prst="roundRect">
            <a:avLst>
              <a:gd fmla="val 7182" name="adj"/>
            </a:avLst>
          </a:prstGeom>
          <a:solidFill>
            <a:srgbClr val="C0CA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4" name="Google Shape;214;p8"/>
          <p:cNvPicPr preferRelativeResize="0"/>
          <p:nvPr/>
        </p:nvPicPr>
        <p:blipFill rotWithShape="1">
          <a:blip r:embed="rId3">
            <a:alphaModFix/>
          </a:blip>
          <a:srcRect b="0" l="0" r="0" t="0"/>
          <a:stretch/>
        </p:blipFill>
        <p:spPr>
          <a:xfrm>
            <a:off x="735330" y="7052429"/>
            <a:ext cx="204192" cy="163354"/>
          </a:xfrm>
          <a:prstGeom prst="rect">
            <a:avLst/>
          </a:prstGeom>
          <a:noFill/>
          <a:ln>
            <a:noFill/>
          </a:ln>
        </p:spPr>
      </p:pic>
      <p:sp>
        <p:nvSpPr>
          <p:cNvPr id="215" name="Google Shape;215;p8"/>
          <p:cNvSpPr/>
          <p:nvPr/>
        </p:nvSpPr>
        <p:spPr>
          <a:xfrm>
            <a:off x="1102876" y="7012543"/>
            <a:ext cx="12792194" cy="522922"/>
          </a:xfrm>
          <a:prstGeom prst="rect">
            <a:avLst/>
          </a:prstGeom>
          <a:noFill/>
          <a:ln>
            <a:noFill/>
          </a:ln>
        </p:spPr>
        <p:txBody>
          <a:bodyPr anchorCtr="0" anchor="t" bIns="0" lIns="0" spcFirstLastPara="1" rIns="0" wrap="square" tIns="0">
            <a:noAutofit/>
          </a:bodyPr>
          <a:lstStyle/>
          <a:p>
            <a:pPr indent="0" lvl="0" marL="0" marR="0" rtl="0" algn="l">
              <a:lnSpc>
                <a:spcPct val="164000"/>
              </a:lnSpc>
              <a:spcBef>
                <a:spcPts val="0"/>
              </a:spcBef>
              <a:spcAft>
                <a:spcPts val="0"/>
              </a:spcAft>
              <a:buClr>
                <a:srgbClr val="000000"/>
              </a:buClr>
              <a:buSzPts val="1250"/>
              <a:buFont typeface="Sora Light"/>
              <a:buNone/>
            </a:pPr>
            <a:r>
              <a:rPr b="1" i="0" lang="en-US" sz="1250" u="none" cap="none" strike="noStrike">
                <a:solidFill>
                  <a:srgbClr val="000000"/>
                </a:solidFill>
                <a:latin typeface="Sora Light"/>
                <a:ea typeface="Sora Light"/>
                <a:cs typeface="Sora Light"/>
                <a:sym typeface="Sora Light"/>
              </a:rPr>
              <a:t>Impacto:</a:t>
            </a:r>
            <a:r>
              <a:rPr b="0" i="0" lang="en-US" sz="1250" u="none" cap="none" strike="noStrike">
                <a:solidFill>
                  <a:srgbClr val="000000"/>
                </a:solidFill>
                <a:latin typeface="Sora Light"/>
                <a:ea typeface="Sora Light"/>
                <a:cs typeface="Sora Light"/>
                <a:sym typeface="Sora Light"/>
              </a:rPr>
              <a:t> Las revisiones más frecuentes han mejorado la comunicación con stakeholders y han permitido identificar ajustes necesarios de manera temprana, optimizando el uso de recursos del equipo.</a:t>
            </a:r>
            <a:endParaRPr b="0" i="0" sz="12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2025-10-13T15:08:59Z</dcterms:created>
</cp:coreProperties>
</file>